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56" r:id="rId6"/>
    <p:sldId id="338" r:id="rId7"/>
    <p:sldId id="333" r:id="rId8"/>
    <p:sldId id="335" r:id="rId9"/>
    <p:sldId id="336" r:id="rId10"/>
    <p:sldId id="337" r:id="rId11"/>
    <p:sldId id="285" r:id="rId12"/>
    <p:sldId id="349" r:id="rId13"/>
    <p:sldId id="351" r:id="rId14"/>
    <p:sldId id="339" r:id="rId15"/>
    <p:sldId id="340" r:id="rId16"/>
    <p:sldId id="328" r:id="rId17"/>
    <p:sldId id="276" r:id="rId18"/>
    <p:sldId id="294" r:id="rId19"/>
    <p:sldId id="350" r:id="rId20"/>
    <p:sldId id="324" r:id="rId21"/>
    <p:sldId id="320" r:id="rId22"/>
    <p:sldId id="342" r:id="rId23"/>
    <p:sldId id="343" r:id="rId24"/>
    <p:sldId id="348" r:id="rId25"/>
    <p:sldId id="352" r:id="rId26"/>
    <p:sldId id="27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22C3A89-DDA2-4E01-A6F7-212884FBB742}">
          <p14:sldIdLst>
            <p14:sldId id="256"/>
            <p14:sldId id="338"/>
            <p14:sldId id="333"/>
            <p14:sldId id="335"/>
            <p14:sldId id="336"/>
            <p14:sldId id="337"/>
            <p14:sldId id="285"/>
            <p14:sldId id="349"/>
            <p14:sldId id="351"/>
            <p14:sldId id="339"/>
            <p14:sldId id="340"/>
            <p14:sldId id="328"/>
            <p14:sldId id="276"/>
            <p14:sldId id="294"/>
            <p14:sldId id="350"/>
            <p14:sldId id="324"/>
            <p14:sldId id="320"/>
            <p14:sldId id="342"/>
            <p14:sldId id="343"/>
            <p14:sldId id="348"/>
            <p14:sldId id="352"/>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46E"/>
    <a:srgbClr val="033371"/>
    <a:srgbClr val="0F3574"/>
    <a:srgbClr val="0C2C5D"/>
    <a:srgbClr val="D8323E"/>
    <a:srgbClr val="0169B0"/>
    <a:srgbClr val="004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C1E8A-5A9E-4865-BC9D-5A5CFD328419}" type="datetimeFigureOut">
              <a:rPr lang="fr-FR" smtClean="0"/>
              <a:t>18/09/2024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98E90-0B64-42D2-BA4C-31201DCF6302}" type="slidenum">
              <a:rPr lang="fr-FR" smtClean="0"/>
              <a:t>‹N°›</a:t>
            </a:fld>
            <a:endParaRPr lang="fr-FR"/>
          </a:p>
        </p:txBody>
      </p:sp>
    </p:spTree>
    <p:extLst>
      <p:ext uri="{BB962C8B-B14F-4D97-AF65-F5344CB8AC3E}">
        <p14:creationId xmlns:p14="http://schemas.microsoft.com/office/powerpoint/2010/main" val="426615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69590-C721-2F1D-0609-9333A25A859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E6A18EC-6A97-83C8-B1F5-57363A8583C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17AE98-223F-108A-AD19-23D5B4BFE3D1}"/>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0887488B-35A2-1695-EF94-5DE45DBBCEF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5CE7076-1161-9104-B981-5F76D917DB85}"/>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379882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30B49-C025-32A2-026F-93635329388E}"/>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BD4492-A2F0-9F26-D28B-2C6AD51543D7}"/>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77BC15-ED35-5BCF-7C30-454339C12EC5}"/>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5ACB75B5-DB3D-D10A-3005-310B231693A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23306B3-C258-38BB-CE27-511BADDA054B}"/>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155539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546533-CD69-C6E0-4BFC-BD7B077FBF7F}"/>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B84FF8-0119-20C4-05A2-B628B57D8B59}"/>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58EA73-38A4-12C2-3EC6-81ED092674DD}"/>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86B89B05-A641-6D39-4EB6-DFDAB065CF8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32979423-9302-999A-9237-E039FE32ECF5}"/>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31680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69590-C721-2F1D-0609-9333A25A859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E6A18EC-6A97-83C8-B1F5-57363A8583C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17AE98-223F-108A-AD19-23D5B4BFE3D1}"/>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0887488B-35A2-1695-EF94-5DE45DBBCEF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5CE7076-1161-9104-B981-5F76D917DB85}"/>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1442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1DCDD-B321-C460-B70B-4F441C31AD81}"/>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07560843-0684-FFAE-C9FA-81BEA67A0B6A}"/>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65C348-87FB-FBC8-CBD5-577B0298954B}"/>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BF47468A-4100-3765-F93D-46A3810257A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79BD871-2300-C331-F6F5-A08AF4BB15E0}"/>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189352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2CA5A-914F-75E7-08F0-DCA9F9C4C87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C3034E-E739-66D8-401E-0C2CD7F83A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EF2403-9F7A-538F-30E8-729F8BE551E4}"/>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C67810ED-BA27-A01C-0526-A643E0E6F58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07FB668-9585-406D-9621-1880C48F2961}"/>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108018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F0C3C-0899-8B63-4400-6E3F64B9DE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509E7F5-09F2-C7EB-B7FD-621FF043935E}"/>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DBA6C9-A897-74F3-7847-48E242AC5CA5}"/>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FDD3880-1501-A34D-515F-7AFF94D2F78B}"/>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1B44B0FF-95EC-D25A-B40B-9CB1D3E4270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509178C-39A0-4452-487B-EB58F5B5DB7C}"/>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196325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26B9B5-DF7E-66E9-41B0-E901662699A4}"/>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89D340E-EDB7-EEAB-5E16-D847D5B9F5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0BFA32-BEB9-335A-50BD-77DCA3045751}"/>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AF87AC-8546-97A9-15D1-7B64CEC6EA8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3C1702-3917-5E36-3D96-0785E03A03AE}"/>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59472C-A663-BA31-B676-C1164D408E17}"/>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8" name="Espace réservé du pied de page 7">
            <a:extLst>
              <a:ext uri="{FF2B5EF4-FFF2-40B4-BE49-F238E27FC236}">
                <a16:creationId xmlns:a16="http://schemas.microsoft.com/office/drawing/2014/main" id="{ADBCBCDC-E3C9-1352-14DB-1EFCFD358D6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177A87F4-58B5-CE6E-7BAA-591DC2A5EBE3}"/>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578648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9A92C-BEEB-A5AD-5EF8-21587BB7EFA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BC3088D-9F89-01E3-7452-96FC4339020B}"/>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4" name="Espace réservé du pied de page 3">
            <a:extLst>
              <a:ext uri="{FF2B5EF4-FFF2-40B4-BE49-F238E27FC236}">
                <a16:creationId xmlns:a16="http://schemas.microsoft.com/office/drawing/2014/main" id="{312C4A88-13B9-F83E-0F5A-B8C9B85EF47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F8965D0B-7FCD-3504-34E8-D77F260CA41C}"/>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861911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7F5903-916E-58BC-2F16-C4C8C864427A}"/>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3" name="Espace réservé du pied de page 2">
            <a:extLst>
              <a:ext uri="{FF2B5EF4-FFF2-40B4-BE49-F238E27FC236}">
                <a16:creationId xmlns:a16="http://schemas.microsoft.com/office/drawing/2014/main" id="{436C5AA4-5979-BCF5-0183-8297F429E457}"/>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A44F1AAB-D8C7-CF92-73AD-574B134552A1}"/>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190614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5393D-664C-7874-D274-AE9D5F4E19C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5F3D82-A894-3008-5BFF-59C6FCF0919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7BFA6A-C726-E18F-BF28-6E78F181DE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56FC5B-826A-35B9-C5C3-461858A3FE7C}"/>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0CBE9D79-0407-6CD8-0EC7-D7AF2A46367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297E314-399F-3B69-3050-22E0984CDC50}"/>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13184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1DCDD-B321-C460-B70B-4F441C31AD81}"/>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07560843-0684-FFAE-C9FA-81BEA67A0B6A}"/>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65C348-87FB-FBC8-CBD5-577B0298954B}"/>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BF47468A-4100-3765-F93D-46A3810257A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79BD871-2300-C331-F6F5-A08AF4BB15E0}"/>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337735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126B5-9D36-16BE-E3B7-B254BE7E1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AB12DDE-5A8A-AA98-96D1-F22E21C096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0C4520-007F-673A-9C1C-E1F2474665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DC4401-70A9-521E-3339-51F642767518}"/>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2D0BAE1D-3252-B000-C162-3AC3A957BDB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DD136FA-8424-E854-C172-28E3A54F6F09}"/>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301196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30B49-C025-32A2-026F-93635329388E}"/>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BD4492-A2F0-9F26-D28B-2C6AD51543D7}"/>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77BC15-ED35-5BCF-7C30-454339C12EC5}"/>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5ACB75B5-DB3D-D10A-3005-310B231693A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23306B3-C258-38BB-CE27-511BADDA054B}"/>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41186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546533-CD69-C6E0-4BFC-BD7B077FBF7F}"/>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B84FF8-0119-20C4-05A2-B628B57D8B59}"/>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58EA73-38A4-12C2-3EC6-81ED092674DD}"/>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86B89B05-A641-6D39-4EB6-DFDAB065CF8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32979423-9302-999A-9237-E039FE32ECF5}"/>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230153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2CA5A-914F-75E7-08F0-DCA9F9C4C87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C3034E-E739-66D8-401E-0C2CD7F83A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EF2403-9F7A-538F-30E8-729F8BE551E4}"/>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C67810ED-BA27-A01C-0526-A643E0E6F58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07FB668-9585-406D-9621-1880C48F2961}"/>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33738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F0C3C-0899-8B63-4400-6E3F64B9DE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509E7F5-09F2-C7EB-B7FD-621FF043935E}"/>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DBA6C9-A897-74F3-7847-48E242AC5CA5}"/>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FDD3880-1501-A34D-515F-7AFF94D2F78B}"/>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1B44B0FF-95EC-D25A-B40B-9CB1D3E4270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509178C-39A0-4452-487B-EB58F5B5DB7C}"/>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65748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26B9B5-DF7E-66E9-41B0-E901662699A4}"/>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89D340E-EDB7-EEAB-5E16-D847D5B9F5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0BFA32-BEB9-335A-50BD-77DCA3045751}"/>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AF87AC-8546-97A9-15D1-7B64CEC6EA8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B3C1702-3917-5E36-3D96-0785E03A03AE}"/>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59472C-A663-BA31-B676-C1164D408E17}"/>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8" name="Espace réservé du pied de page 7">
            <a:extLst>
              <a:ext uri="{FF2B5EF4-FFF2-40B4-BE49-F238E27FC236}">
                <a16:creationId xmlns:a16="http://schemas.microsoft.com/office/drawing/2014/main" id="{ADBCBCDC-E3C9-1352-14DB-1EFCFD358D6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177A87F4-58B5-CE6E-7BAA-591DC2A5EBE3}"/>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128968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9A92C-BEEB-A5AD-5EF8-21587BB7EFA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BC3088D-9F89-01E3-7452-96FC4339020B}"/>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4" name="Espace réservé du pied de page 3">
            <a:extLst>
              <a:ext uri="{FF2B5EF4-FFF2-40B4-BE49-F238E27FC236}">
                <a16:creationId xmlns:a16="http://schemas.microsoft.com/office/drawing/2014/main" id="{312C4A88-13B9-F83E-0F5A-B8C9B85EF47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F8965D0B-7FCD-3504-34E8-D77F260CA41C}"/>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13034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7F5903-916E-58BC-2F16-C4C8C864427A}"/>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3" name="Espace réservé du pied de page 2">
            <a:extLst>
              <a:ext uri="{FF2B5EF4-FFF2-40B4-BE49-F238E27FC236}">
                <a16:creationId xmlns:a16="http://schemas.microsoft.com/office/drawing/2014/main" id="{436C5AA4-5979-BCF5-0183-8297F429E457}"/>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A44F1AAB-D8C7-CF92-73AD-574B134552A1}"/>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144172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5393D-664C-7874-D274-AE9D5F4E19C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5F3D82-A894-3008-5BFF-59C6FCF0919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7BFA6A-C726-E18F-BF28-6E78F181DE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56FC5B-826A-35B9-C5C3-461858A3FE7C}"/>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0CBE9D79-0407-6CD8-0EC7-D7AF2A46367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297E314-399F-3B69-3050-22E0984CDC50}"/>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329353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126B5-9D36-16BE-E3B7-B254BE7E1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AB12DDE-5A8A-AA98-96D1-F22E21C096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0C4520-007F-673A-9C1C-E1F2474665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DC4401-70A9-521E-3339-51F642767518}"/>
              </a:ext>
            </a:extLst>
          </p:cNvPr>
          <p:cNvSpPr>
            <a:spLocks noGrp="1"/>
          </p:cNvSpPr>
          <p:nvPr>
            <p:ph type="dt" sz="half" idx="10"/>
          </p:nvPr>
        </p:nvSpPr>
        <p:spPr>
          <a:xfrm>
            <a:off x="838200" y="6356350"/>
            <a:ext cx="2743200" cy="365125"/>
          </a:xfrm>
          <a:prstGeom prst="rect">
            <a:avLst/>
          </a:prstGeom>
        </p:spPr>
        <p:txBody>
          <a:bodyPr/>
          <a:lstStyle/>
          <a:p>
            <a:fld id="{F178CE46-F9EC-4AE6-9C20-61016D836D47}"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2D0BAE1D-3252-B000-C162-3AC3A957BDB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DD136FA-8424-E854-C172-28E3A54F6F09}"/>
              </a:ext>
            </a:extLst>
          </p:cNvPr>
          <p:cNvSpPr>
            <a:spLocks noGrp="1"/>
          </p:cNvSpPr>
          <p:nvPr>
            <p:ph type="sldNum" sz="quarter" idx="12"/>
          </p:nvPr>
        </p:nvSpPr>
        <p:spPr>
          <a:xfrm>
            <a:off x="8610600" y="6356350"/>
            <a:ext cx="2743200" cy="365125"/>
          </a:xfrm>
          <a:prstGeom prst="rect">
            <a:avLst/>
          </a:prstGeom>
        </p:spPr>
        <p:txBody>
          <a:bodyPr/>
          <a:lstStyle/>
          <a:p>
            <a:fld id="{1C2F7A4A-9BCE-4923-B2B5-D80092935F64}" type="slidenum">
              <a:rPr lang="fr-FR" smtClean="0"/>
              <a:t>‹N°›</a:t>
            </a:fld>
            <a:endParaRPr lang="fr-FR"/>
          </a:p>
        </p:txBody>
      </p:sp>
    </p:spTree>
    <p:extLst>
      <p:ext uri="{BB962C8B-B14F-4D97-AF65-F5344CB8AC3E}">
        <p14:creationId xmlns:p14="http://schemas.microsoft.com/office/powerpoint/2010/main" val="420667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22059A8-B850-E9BD-268E-88C2D8EB4B5E}"/>
              </a:ext>
            </a:extLst>
          </p:cNvPr>
          <p:cNvPicPr>
            <a:picLocks noChangeAspect="1"/>
          </p:cNvPicPr>
          <p:nvPr userDrawn="1"/>
        </p:nvPicPr>
        <p:blipFill>
          <a:blip r:embed="rId13"/>
          <a:srcRect/>
          <a:stretch/>
        </p:blipFill>
        <p:spPr>
          <a:xfrm>
            <a:off x="0" y="0"/>
            <a:ext cx="12192000" cy="6858000"/>
          </a:xfrm>
          <a:prstGeom prst="rect">
            <a:avLst/>
          </a:prstGeom>
        </p:spPr>
      </p:pic>
    </p:spTree>
    <p:extLst>
      <p:ext uri="{BB962C8B-B14F-4D97-AF65-F5344CB8AC3E}">
        <p14:creationId xmlns:p14="http://schemas.microsoft.com/office/powerpoint/2010/main" val="299800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22059A8-B850-E9BD-268E-88C2D8EB4B5E}"/>
              </a:ext>
            </a:extLst>
          </p:cNvPr>
          <p:cNvPicPr>
            <a:picLocks noChangeAspect="1"/>
          </p:cNvPicPr>
          <p:nvPr userDrawn="1"/>
        </p:nvPicPr>
        <p:blipFill>
          <a:blip r:embed="rId13"/>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4792462-E9A0-5BA9-C29A-BCACC1DBD6D6}"/>
              </a:ext>
            </a:extLst>
          </p:cNvPr>
          <p:cNvSpPr/>
          <p:nvPr userDrawn="1"/>
        </p:nvSpPr>
        <p:spPr>
          <a:xfrm>
            <a:off x="0" y="370936"/>
            <a:ext cx="12192000" cy="6116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504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sv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sv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svg"/><Relationship Id="rId7"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zwiftpower.com/"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EE97E77-F6F1-C25E-A883-57E1D1BB7B7E}"/>
              </a:ext>
            </a:extLst>
          </p:cNvPr>
          <p:cNvPicPr>
            <a:picLocks noChangeAspect="1"/>
          </p:cNvPicPr>
          <p:nvPr/>
        </p:nvPicPr>
        <p:blipFill>
          <a:blip r:embed="rId2"/>
          <a:src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E679C92-A54C-ED89-BA2A-571A4B90C902}"/>
              </a:ext>
            </a:extLst>
          </p:cNvPr>
          <p:cNvSpPr txBox="1"/>
          <p:nvPr/>
        </p:nvSpPr>
        <p:spPr>
          <a:xfrm>
            <a:off x="2859565" y="2385089"/>
            <a:ext cx="6472867" cy="1569660"/>
          </a:xfrm>
          <a:prstGeom prst="rect">
            <a:avLst/>
          </a:prstGeom>
          <a:noFill/>
        </p:spPr>
        <p:txBody>
          <a:bodyPr wrap="square" rtlCol="0">
            <a:spAutoFit/>
          </a:bodyPr>
          <a:lstStyle/>
          <a:p>
            <a:pPr algn="ctr"/>
            <a:r>
              <a:rPr lang="fr-FR" sz="4800" dirty="0">
                <a:solidFill>
                  <a:schemeClr val="bg1"/>
                </a:solidFill>
                <a:latin typeface="Montserrat ExtraBold" panose="00000900000000000000" pitchFamily="50" charset="0"/>
              </a:rPr>
              <a:t>COUPE DE FRANCE </a:t>
            </a:r>
            <a:r>
              <a:rPr lang="fr-FR" sz="4800" dirty="0" err="1">
                <a:solidFill>
                  <a:schemeClr val="bg1"/>
                </a:solidFill>
                <a:latin typeface="Montserrat ExtraBold" panose="00000900000000000000" pitchFamily="50" charset="0"/>
              </a:rPr>
              <a:t>eCycling</a:t>
            </a:r>
            <a:r>
              <a:rPr lang="fr-FR" sz="4800" dirty="0">
                <a:solidFill>
                  <a:schemeClr val="bg1"/>
                </a:solidFill>
                <a:latin typeface="Montserrat ExtraBold" panose="00000900000000000000" pitchFamily="50" charset="0"/>
              </a:rPr>
              <a:t> – 24/25</a:t>
            </a:r>
          </a:p>
        </p:txBody>
      </p:sp>
      <p:pic>
        <p:nvPicPr>
          <p:cNvPr id="6" name="Image 5">
            <a:extLst>
              <a:ext uri="{FF2B5EF4-FFF2-40B4-BE49-F238E27FC236}">
                <a16:creationId xmlns:a16="http://schemas.microsoft.com/office/drawing/2014/main" id="{E171F281-8A85-B381-445D-E18E09D8E6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059" y="5151319"/>
            <a:ext cx="1435880" cy="769191"/>
          </a:xfrm>
          <a:prstGeom prst="rect">
            <a:avLst/>
          </a:prstGeom>
        </p:spPr>
      </p:pic>
    </p:spTree>
    <p:extLst>
      <p:ext uri="{BB962C8B-B14F-4D97-AF65-F5344CB8AC3E}">
        <p14:creationId xmlns:p14="http://schemas.microsoft.com/office/powerpoint/2010/main" val="170875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F94CFD-6C8E-3484-688A-3D7EDCBF19D8}"/>
              </a:ext>
            </a:extLst>
          </p:cNvPr>
          <p:cNvSpPr txBox="1"/>
          <p:nvPr/>
        </p:nvSpPr>
        <p:spPr>
          <a:xfrm>
            <a:off x="595223" y="500330"/>
            <a:ext cx="3818674" cy="369332"/>
          </a:xfrm>
          <a:prstGeom prst="rect">
            <a:avLst/>
          </a:prstGeom>
          <a:noFill/>
        </p:spPr>
        <p:txBody>
          <a:bodyPr wrap="none" rtlCol="0">
            <a:spAutoFit/>
          </a:bodyPr>
          <a:lstStyle/>
          <a:p>
            <a:r>
              <a:rPr lang="fr-FR" dirty="0">
                <a:latin typeface="Montserrat ExtraBold" panose="00000900000000000000" pitchFamily="50" charset="0"/>
              </a:rPr>
              <a:t>Fonctionnement des groupes</a:t>
            </a:r>
          </a:p>
        </p:txBody>
      </p:sp>
      <p:sp>
        <p:nvSpPr>
          <p:cNvPr id="2" name="ZoneTexte 1">
            <a:extLst>
              <a:ext uri="{FF2B5EF4-FFF2-40B4-BE49-F238E27FC236}">
                <a16:creationId xmlns:a16="http://schemas.microsoft.com/office/drawing/2014/main" id="{4E9DA41C-C7C9-CE4C-340C-DF125CC6365B}"/>
              </a:ext>
            </a:extLst>
          </p:cNvPr>
          <p:cNvSpPr txBox="1"/>
          <p:nvPr/>
        </p:nvSpPr>
        <p:spPr>
          <a:xfrm>
            <a:off x="595223" y="869662"/>
            <a:ext cx="10013895" cy="954107"/>
          </a:xfrm>
          <a:prstGeom prst="rect">
            <a:avLst/>
          </a:prstGeom>
          <a:noFill/>
        </p:spPr>
        <p:txBody>
          <a:bodyPr wrap="square" rtlCol="0">
            <a:spAutoFit/>
          </a:bodyPr>
          <a:lstStyle/>
          <a:p>
            <a:r>
              <a:rPr lang="fr-FR" sz="1400" dirty="0">
                <a:latin typeface="Montserrat" panose="00000500000000000000" pitchFamily="50" charset="0"/>
              </a:rPr>
              <a:t>Le nombre de participants dans chaque groupe sera définit dans un premier temps en fonctions du nombre d’inscrits à la Coupe de France.</a:t>
            </a:r>
          </a:p>
          <a:p>
            <a:endParaRPr lang="fr-FR" sz="1400" dirty="0">
              <a:latin typeface="Montserrat" panose="00000500000000000000" pitchFamily="50" charset="0"/>
            </a:endParaRPr>
          </a:p>
          <a:p>
            <a:r>
              <a:rPr lang="fr-FR" sz="1400" dirty="0">
                <a:latin typeface="Montserrat" panose="00000500000000000000" pitchFamily="50" charset="0"/>
              </a:rPr>
              <a:t>A chaque manche un système de montée descente sera établi selon le schéma et indications suivantes :</a:t>
            </a:r>
          </a:p>
        </p:txBody>
      </p:sp>
      <p:grpSp>
        <p:nvGrpSpPr>
          <p:cNvPr id="12" name="Groupe 11">
            <a:extLst>
              <a:ext uri="{FF2B5EF4-FFF2-40B4-BE49-F238E27FC236}">
                <a16:creationId xmlns:a16="http://schemas.microsoft.com/office/drawing/2014/main" id="{A4ED92BC-040A-334C-CC62-BAC5B688B795}"/>
              </a:ext>
            </a:extLst>
          </p:cNvPr>
          <p:cNvGrpSpPr/>
          <p:nvPr/>
        </p:nvGrpSpPr>
        <p:grpSpPr>
          <a:xfrm>
            <a:off x="1702038" y="2099388"/>
            <a:ext cx="8787923" cy="4258282"/>
            <a:chOff x="2116905" y="2099388"/>
            <a:chExt cx="8787923" cy="4258282"/>
          </a:xfrm>
        </p:grpSpPr>
        <p:pic>
          <p:nvPicPr>
            <p:cNvPr id="3" name="Image 2" descr="Une image contenant diagramme, capture d’écran, ligne, motif&#10;&#10;Description générée automatiquement">
              <a:extLst>
                <a:ext uri="{FF2B5EF4-FFF2-40B4-BE49-F238E27FC236}">
                  <a16:creationId xmlns:a16="http://schemas.microsoft.com/office/drawing/2014/main" id="{2A0BBA6A-CDD4-314C-BFC3-C07D1BD242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33" r="17797"/>
            <a:stretch/>
          </p:blipFill>
          <p:spPr bwMode="auto">
            <a:xfrm>
              <a:off x="2116905" y="2621902"/>
              <a:ext cx="6541903" cy="3735768"/>
            </a:xfrm>
            <a:prstGeom prst="rect">
              <a:avLst/>
            </a:prstGeom>
            <a:noFill/>
            <a:ln>
              <a:noFill/>
            </a:ln>
          </p:spPr>
        </p:pic>
        <p:sp>
          <p:nvSpPr>
            <p:cNvPr id="8" name="ZoneTexte 7">
              <a:extLst>
                <a:ext uri="{FF2B5EF4-FFF2-40B4-BE49-F238E27FC236}">
                  <a16:creationId xmlns:a16="http://schemas.microsoft.com/office/drawing/2014/main" id="{4B30C622-A039-4FCF-DFAC-2C9573758B50}"/>
                </a:ext>
              </a:extLst>
            </p:cNvPr>
            <p:cNvSpPr txBox="1"/>
            <p:nvPr/>
          </p:nvSpPr>
          <p:spPr>
            <a:xfrm>
              <a:off x="2504560" y="2099388"/>
              <a:ext cx="1435008" cy="369332"/>
            </a:xfrm>
            <a:prstGeom prst="rect">
              <a:avLst/>
            </a:prstGeom>
            <a:noFill/>
          </p:spPr>
          <p:txBody>
            <a:bodyPr wrap="none" rtlCol="0">
              <a:spAutoFit/>
            </a:bodyPr>
            <a:lstStyle/>
            <a:p>
              <a:r>
                <a:rPr lang="fr-FR" b="1" dirty="0">
                  <a:latin typeface="Montserrat" panose="00000500000000000000" pitchFamily="50" charset="0"/>
                </a:rPr>
                <a:t>MANCHE 1</a:t>
              </a:r>
            </a:p>
          </p:txBody>
        </p:sp>
        <p:sp>
          <p:nvSpPr>
            <p:cNvPr id="9" name="ZoneTexte 8">
              <a:extLst>
                <a:ext uri="{FF2B5EF4-FFF2-40B4-BE49-F238E27FC236}">
                  <a16:creationId xmlns:a16="http://schemas.microsoft.com/office/drawing/2014/main" id="{EFD9F29B-1ADE-7915-33C5-9851D9CBE13E}"/>
                </a:ext>
              </a:extLst>
            </p:cNvPr>
            <p:cNvSpPr txBox="1"/>
            <p:nvPr/>
          </p:nvSpPr>
          <p:spPr>
            <a:xfrm>
              <a:off x="4614504" y="2099388"/>
              <a:ext cx="1481496" cy="369332"/>
            </a:xfrm>
            <a:prstGeom prst="rect">
              <a:avLst/>
            </a:prstGeom>
            <a:noFill/>
          </p:spPr>
          <p:txBody>
            <a:bodyPr wrap="none" rtlCol="0">
              <a:spAutoFit/>
            </a:bodyPr>
            <a:lstStyle/>
            <a:p>
              <a:r>
                <a:rPr lang="fr-FR" b="1" dirty="0">
                  <a:latin typeface="Montserrat" panose="00000500000000000000" pitchFamily="50" charset="0"/>
                </a:rPr>
                <a:t>MANCHE 2</a:t>
              </a:r>
            </a:p>
          </p:txBody>
        </p:sp>
        <p:sp>
          <p:nvSpPr>
            <p:cNvPr id="10" name="ZoneTexte 9">
              <a:extLst>
                <a:ext uri="{FF2B5EF4-FFF2-40B4-BE49-F238E27FC236}">
                  <a16:creationId xmlns:a16="http://schemas.microsoft.com/office/drawing/2014/main" id="{80FDB4E9-9EC7-6FE7-D8FA-83C0FEF6236E}"/>
                </a:ext>
              </a:extLst>
            </p:cNvPr>
            <p:cNvSpPr txBox="1"/>
            <p:nvPr/>
          </p:nvSpPr>
          <p:spPr>
            <a:xfrm>
              <a:off x="6770936" y="2099388"/>
              <a:ext cx="1481496" cy="369332"/>
            </a:xfrm>
            <a:prstGeom prst="rect">
              <a:avLst/>
            </a:prstGeom>
            <a:noFill/>
          </p:spPr>
          <p:txBody>
            <a:bodyPr wrap="none" rtlCol="0">
              <a:spAutoFit/>
            </a:bodyPr>
            <a:lstStyle/>
            <a:p>
              <a:r>
                <a:rPr lang="fr-FR" b="1" dirty="0">
                  <a:latin typeface="Montserrat" panose="00000500000000000000" pitchFamily="50" charset="0"/>
                </a:rPr>
                <a:t>MANCHE 3</a:t>
              </a:r>
            </a:p>
          </p:txBody>
        </p:sp>
        <p:sp>
          <p:nvSpPr>
            <p:cNvPr id="11" name="ZoneTexte 10">
              <a:extLst>
                <a:ext uri="{FF2B5EF4-FFF2-40B4-BE49-F238E27FC236}">
                  <a16:creationId xmlns:a16="http://schemas.microsoft.com/office/drawing/2014/main" id="{3FB14FCF-A408-6BF0-2265-BA656830C6AF}"/>
                </a:ext>
              </a:extLst>
            </p:cNvPr>
            <p:cNvSpPr txBox="1"/>
            <p:nvPr/>
          </p:nvSpPr>
          <p:spPr>
            <a:xfrm>
              <a:off x="9529130" y="3728966"/>
              <a:ext cx="1375698" cy="923330"/>
            </a:xfrm>
            <a:prstGeom prst="rect">
              <a:avLst/>
            </a:prstGeom>
            <a:noFill/>
          </p:spPr>
          <p:txBody>
            <a:bodyPr wrap="none" rtlCol="0">
              <a:spAutoFit/>
            </a:bodyPr>
            <a:lstStyle/>
            <a:p>
              <a:pPr algn="ctr"/>
              <a:r>
                <a:rPr lang="fr-FR" b="1" dirty="0">
                  <a:latin typeface="Montserrat" panose="00000500000000000000" pitchFamily="50" charset="0"/>
                </a:rPr>
                <a:t>Etc.</a:t>
              </a:r>
            </a:p>
            <a:p>
              <a:pPr algn="ctr"/>
              <a:r>
                <a:rPr lang="fr-FR" b="1" dirty="0">
                  <a:latin typeface="Montserrat" panose="00000500000000000000" pitchFamily="50" charset="0"/>
                </a:rPr>
                <a:t>Manche 4</a:t>
              </a:r>
            </a:p>
            <a:p>
              <a:pPr algn="ctr"/>
              <a:r>
                <a:rPr lang="fr-FR" b="1" dirty="0">
                  <a:latin typeface="Montserrat" panose="00000500000000000000" pitchFamily="50" charset="0"/>
                </a:rPr>
                <a:t>Manche 5</a:t>
              </a:r>
            </a:p>
          </p:txBody>
        </p:sp>
      </p:grpSp>
    </p:spTree>
    <p:extLst>
      <p:ext uri="{BB962C8B-B14F-4D97-AF65-F5344CB8AC3E}">
        <p14:creationId xmlns:p14="http://schemas.microsoft.com/office/powerpoint/2010/main" val="344625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F94CFD-6C8E-3484-688A-3D7EDCBF19D8}"/>
              </a:ext>
            </a:extLst>
          </p:cNvPr>
          <p:cNvSpPr txBox="1"/>
          <p:nvPr/>
        </p:nvSpPr>
        <p:spPr>
          <a:xfrm>
            <a:off x="595223" y="500330"/>
            <a:ext cx="3579826" cy="369332"/>
          </a:xfrm>
          <a:prstGeom prst="rect">
            <a:avLst/>
          </a:prstGeom>
          <a:noFill/>
        </p:spPr>
        <p:txBody>
          <a:bodyPr wrap="none" rtlCol="0">
            <a:spAutoFit/>
          </a:bodyPr>
          <a:lstStyle/>
          <a:p>
            <a:r>
              <a:rPr lang="fr-FR" dirty="0">
                <a:latin typeface="Montserrat ExtraBold" panose="00000900000000000000" pitchFamily="50" charset="0"/>
              </a:rPr>
              <a:t>Fonctionnement des points</a:t>
            </a:r>
          </a:p>
        </p:txBody>
      </p:sp>
      <p:sp>
        <p:nvSpPr>
          <p:cNvPr id="2" name="ZoneTexte 1">
            <a:extLst>
              <a:ext uri="{FF2B5EF4-FFF2-40B4-BE49-F238E27FC236}">
                <a16:creationId xmlns:a16="http://schemas.microsoft.com/office/drawing/2014/main" id="{4E9DA41C-C7C9-CE4C-340C-DF125CC6365B}"/>
              </a:ext>
            </a:extLst>
          </p:cNvPr>
          <p:cNvSpPr txBox="1"/>
          <p:nvPr/>
        </p:nvSpPr>
        <p:spPr>
          <a:xfrm>
            <a:off x="595223" y="869662"/>
            <a:ext cx="11348365" cy="4308872"/>
          </a:xfrm>
          <a:prstGeom prst="rect">
            <a:avLst/>
          </a:prstGeom>
          <a:noFill/>
        </p:spPr>
        <p:txBody>
          <a:bodyPr wrap="square" rtlCol="0">
            <a:spAutoFit/>
          </a:bodyPr>
          <a:lstStyle/>
          <a:p>
            <a:r>
              <a:rPr lang="fr-FR" sz="1400" dirty="0">
                <a:latin typeface="Montserrat" panose="00000500000000000000" pitchFamily="50" charset="0"/>
              </a:rPr>
              <a:t>Le barème de points dépendra du nombre de participants totales à la manche. </a:t>
            </a:r>
          </a:p>
          <a:p>
            <a:endParaRPr lang="fr-FR" sz="1400" dirty="0">
              <a:latin typeface="Montserrat" panose="00000500000000000000" pitchFamily="50" charset="0"/>
            </a:endParaRPr>
          </a:p>
          <a:p>
            <a:pPr marL="285750" indent="-285750">
              <a:buFont typeface="Arial" panose="020B0604020202020204" pitchFamily="34" charset="0"/>
              <a:buChar char="•"/>
            </a:pPr>
            <a:r>
              <a:rPr lang="fr-FR" sz="1400" dirty="0">
                <a:latin typeface="Montserrat" panose="00000500000000000000" pitchFamily="50" charset="0"/>
              </a:rPr>
              <a:t>Le 1</a:t>
            </a:r>
            <a:r>
              <a:rPr lang="fr-FR" sz="1400" baseline="30000" dirty="0">
                <a:latin typeface="Montserrat" panose="00000500000000000000" pitchFamily="50" charset="0"/>
              </a:rPr>
              <a:t>er</a:t>
            </a:r>
            <a:r>
              <a:rPr lang="fr-FR" sz="1400" dirty="0">
                <a:latin typeface="Montserrat" panose="00000500000000000000" pitchFamily="50" charset="0"/>
              </a:rPr>
              <a:t> du Groupe 1 marquera le maximum de points. </a:t>
            </a:r>
            <a:br>
              <a:rPr lang="fr-FR" sz="1400" dirty="0">
                <a:latin typeface="Montserrat" panose="00000500000000000000" pitchFamily="50" charset="0"/>
              </a:rPr>
            </a:br>
            <a:r>
              <a:rPr lang="fr-FR" sz="1400" dirty="0">
                <a:latin typeface="Montserrat" panose="00000500000000000000" pitchFamily="50" charset="0"/>
              </a:rPr>
              <a:t>Le dernier du Groupe 1 marquera plus de points que le premier du Groupe 2, ainsi de suite.</a:t>
            </a:r>
          </a:p>
          <a:p>
            <a:r>
              <a:rPr lang="fr-FR" sz="1200" b="1" dirty="0">
                <a:latin typeface="Montserrat" panose="00000500000000000000" pitchFamily="50" charset="0"/>
              </a:rPr>
              <a:t>Exemple :</a:t>
            </a:r>
            <a:r>
              <a:rPr lang="fr-FR" sz="1200" dirty="0">
                <a:latin typeface="Montserrat" panose="00000500000000000000" pitchFamily="50" charset="0"/>
              </a:rPr>
              <a:t> avec 300 inscrits en Catégorie Homme :</a:t>
            </a:r>
          </a:p>
          <a:p>
            <a:endParaRPr lang="fr-FR" sz="1200" dirty="0">
              <a:latin typeface="Montserrat" panose="00000500000000000000" pitchFamily="50" charset="0"/>
            </a:endParaRPr>
          </a:p>
          <a:p>
            <a:r>
              <a:rPr lang="fr-FR" sz="1200" dirty="0">
                <a:latin typeface="Montserrat" panose="00000500000000000000" pitchFamily="50" charset="0"/>
              </a:rPr>
              <a:t>Chaque participant marquera des points de 300 à 1 point sur la manche 1 ainsi que sur les autres manches.</a:t>
            </a:r>
          </a:p>
          <a:p>
            <a:r>
              <a:rPr lang="fr-FR" sz="1200" dirty="0">
                <a:latin typeface="Montserrat" panose="00000500000000000000" pitchFamily="50" charset="0"/>
              </a:rPr>
              <a:t>Lorsque les groupes seront réalisés les points seront similaire. </a:t>
            </a:r>
          </a:p>
          <a:p>
            <a:endParaRPr lang="fr-FR" sz="1200" dirty="0">
              <a:latin typeface="Montserrat" panose="00000500000000000000" pitchFamily="50" charset="0"/>
            </a:endParaRPr>
          </a:p>
          <a:p>
            <a:r>
              <a:rPr lang="fr-FR" sz="1200" dirty="0">
                <a:latin typeface="Montserrat" panose="00000500000000000000" pitchFamily="50" charset="0"/>
              </a:rPr>
              <a:t>Le vainqueur du groupe 2 marquera moins de points que le dernier du groupe 1, il a donc tout intérêt à monter. </a:t>
            </a:r>
          </a:p>
          <a:p>
            <a:endParaRPr lang="fr-FR" sz="1200" dirty="0">
              <a:latin typeface="Montserrat" panose="00000500000000000000" pitchFamily="50" charset="0"/>
            </a:endParaRPr>
          </a:p>
          <a:p>
            <a:r>
              <a:rPr lang="fr-FR" sz="1200" dirty="0">
                <a:latin typeface="Montserrat" panose="00000500000000000000" pitchFamily="50" charset="0"/>
              </a:rPr>
              <a:t>Groupe 1 (60 participants) = 1er 300 pts - 60e 241pts </a:t>
            </a:r>
          </a:p>
          <a:p>
            <a:r>
              <a:rPr lang="fr-FR" sz="1200" dirty="0">
                <a:latin typeface="Montserrat" panose="00000500000000000000" pitchFamily="50" charset="0"/>
              </a:rPr>
              <a:t>Groupe 2 (60 participants) = 1er 240 pts - 60e 181pts</a:t>
            </a:r>
          </a:p>
          <a:p>
            <a:endParaRPr lang="fr-FR" sz="1400" dirty="0">
              <a:latin typeface="Montserrat" panose="00000500000000000000" pitchFamily="50" charset="0"/>
            </a:endParaRPr>
          </a:p>
          <a:p>
            <a:pPr marL="285750" indent="-285750">
              <a:buFont typeface="Arial" panose="020B0604020202020204" pitchFamily="34" charset="0"/>
              <a:buChar char="•"/>
            </a:pPr>
            <a:r>
              <a:rPr lang="fr-FR" sz="1400" dirty="0">
                <a:latin typeface="Montserrat" panose="00000500000000000000" pitchFamily="50" charset="0"/>
              </a:rPr>
              <a:t>À l’issue de chaque manche, il y aura des montés et des descentes entre chaque groupe. </a:t>
            </a:r>
          </a:p>
          <a:p>
            <a:endParaRPr lang="fr-FR" sz="1400" dirty="0">
              <a:latin typeface="Montserrat" panose="00000500000000000000" pitchFamily="50" charset="0"/>
            </a:endParaRPr>
          </a:p>
          <a:p>
            <a:pPr marL="285750" indent="-285750">
              <a:buFont typeface="Arial" panose="020B0604020202020204" pitchFamily="34" charset="0"/>
              <a:buChar char="•"/>
            </a:pPr>
            <a:r>
              <a:rPr lang="fr-FR" sz="1400" dirty="0">
                <a:latin typeface="Montserrat" panose="00000500000000000000" pitchFamily="50" charset="0"/>
              </a:rPr>
              <a:t>Chaque athlète aura un « Joker », sur les 5 manches, la manche avec le moins de points acquis sera annulée. Le classement général se fera sur les 4 meilleures manches de l’athlète. </a:t>
            </a:r>
          </a:p>
          <a:p>
            <a:endParaRPr lang="fr-FR" sz="1400" dirty="0">
              <a:latin typeface="Montserrat" panose="00000500000000000000" pitchFamily="50" charset="0"/>
            </a:endParaRPr>
          </a:p>
          <a:p>
            <a:pPr marL="285750" indent="-285750">
              <a:buFont typeface="Arial" panose="020B0604020202020204" pitchFamily="34" charset="0"/>
              <a:buChar char="•"/>
            </a:pPr>
            <a:r>
              <a:rPr lang="fr-FR" sz="1400" dirty="0">
                <a:latin typeface="Montserrat" panose="00000500000000000000" pitchFamily="50" charset="0"/>
              </a:rPr>
              <a:t>Si un athlète est absent après avoir été affecté à un Groupe, il descendra dans le groupe inférieur après 2 « no show ». </a:t>
            </a:r>
          </a:p>
          <a:p>
            <a:r>
              <a:rPr lang="fr-FR" sz="1200" b="1" dirty="0">
                <a:latin typeface="Montserrat" panose="00000500000000000000" pitchFamily="50" charset="0"/>
              </a:rPr>
              <a:t>Exemple :</a:t>
            </a:r>
            <a:r>
              <a:rPr lang="fr-FR" sz="1200" dirty="0">
                <a:latin typeface="Montserrat" panose="00000500000000000000" pitchFamily="50" charset="0"/>
              </a:rPr>
              <a:t> Après la manche 1, je suis dans le groupe 1. Je suis absent pour la manche 2, je prendrais part à la manche 3 toujours dans le groupe 1.</a:t>
            </a:r>
            <a:endParaRPr lang="fr-FR" sz="1400" dirty="0">
              <a:latin typeface="Montserrat" panose="00000500000000000000" pitchFamily="50" charset="0"/>
            </a:endParaRPr>
          </a:p>
        </p:txBody>
      </p:sp>
      <p:grpSp>
        <p:nvGrpSpPr>
          <p:cNvPr id="18" name="Groupe 17">
            <a:extLst>
              <a:ext uri="{FF2B5EF4-FFF2-40B4-BE49-F238E27FC236}">
                <a16:creationId xmlns:a16="http://schemas.microsoft.com/office/drawing/2014/main" id="{D15F82CF-4E22-CDF5-DB13-9FCA9F3D8352}"/>
              </a:ext>
            </a:extLst>
          </p:cNvPr>
          <p:cNvGrpSpPr/>
          <p:nvPr/>
        </p:nvGrpSpPr>
        <p:grpSpPr>
          <a:xfrm>
            <a:off x="248412" y="5400485"/>
            <a:ext cx="11695176" cy="829197"/>
            <a:chOff x="256032" y="5640403"/>
            <a:chExt cx="11695176" cy="829197"/>
          </a:xfrm>
        </p:grpSpPr>
        <p:sp>
          <p:nvSpPr>
            <p:cNvPr id="7" name="Rectangle 6">
              <a:extLst>
                <a:ext uri="{FF2B5EF4-FFF2-40B4-BE49-F238E27FC236}">
                  <a16:creationId xmlns:a16="http://schemas.microsoft.com/office/drawing/2014/main" id="{01C76192-3B58-251E-D08C-43A6BD5499BC}"/>
                </a:ext>
              </a:extLst>
            </p:cNvPr>
            <p:cNvSpPr/>
            <p:nvPr/>
          </p:nvSpPr>
          <p:spPr>
            <a:xfrm>
              <a:off x="256032" y="5640403"/>
              <a:ext cx="11695176" cy="829197"/>
            </a:xfrm>
            <a:prstGeom prst="rect">
              <a:avLst/>
            </a:prstGeom>
            <a:solidFill>
              <a:srgbClr val="0169B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C6562E5-D6ED-CDC5-9E82-76E7EEB4A326}"/>
                </a:ext>
              </a:extLst>
            </p:cNvPr>
            <p:cNvSpPr txBox="1"/>
            <p:nvPr/>
          </p:nvSpPr>
          <p:spPr>
            <a:xfrm>
              <a:off x="934414" y="5720811"/>
              <a:ext cx="10943161" cy="707886"/>
            </a:xfrm>
            <a:prstGeom prst="rect">
              <a:avLst/>
            </a:prstGeom>
            <a:noFill/>
          </p:spPr>
          <p:txBody>
            <a:bodyPr wrap="square" rtlCol="0">
              <a:spAutoFit/>
            </a:bodyPr>
            <a:lstStyle/>
            <a:p>
              <a:r>
                <a:rPr lang="fr-FR" sz="1000" dirty="0">
                  <a:latin typeface="Montserrat" panose="00000500000000000000" pitchFamily="50" charset="0"/>
                </a:rPr>
                <a:t>L’objectif de ce système est d’avoir des compétitions dans des groupes de niveaux afin de permettre à tous les participants de prendre du plaisir. Nous ne réalisons plus de groupes avec la puissance w/kg afin d’éviter les contres performances lors des tests de puissance ou course de placement. </a:t>
              </a:r>
              <a:br>
                <a:rPr lang="fr-FR" sz="1000" dirty="0">
                  <a:latin typeface="Montserrat" panose="00000500000000000000" pitchFamily="50" charset="0"/>
                </a:rPr>
              </a:br>
              <a:br>
                <a:rPr lang="fr-FR" sz="1000" dirty="0">
                  <a:latin typeface="Montserrat" panose="00000500000000000000" pitchFamily="50" charset="0"/>
                </a:rPr>
              </a:br>
              <a:r>
                <a:rPr lang="fr-FR" sz="1000" dirty="0">
                  <a:latin typeface="Montserrat" panose="00000500000000000000" pitchFamily="50" charset="0"/>
                </a:rPr>
                <a:t>Les athlètes monteront de groupe en fonction de leur résultats obtenues. </a:t>
              </a:r>
            </a:p>
          </p:txBody>
        </p:sp>
        <p:pic>
          <p:nvPicPr>
            <p:cNvPr id="17" name="Image 16" descr="Une image contenant noir, obscurité&#10;&#10;Description générée automatiquement">
              <a:extLst>
                <a:ext uri="{FF2B5EF4-FFF2-40B4-BE49-F238E27FC236}">
                  <a16:creationId xmlns:a16="http://schemas.microsoft.com/office/drawing/2014/main" id="{FACB837E-F510-EB0A-0C6D-E24DC3A30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90" y="5863121"/>
              <a:ext cx="423266" cy="423266"/>
            </a:xfrm>
            <a:prstGeom prst="rect">
              <a:avLst/>
            </a:prstGeom>
          </p:spPr>
        </p:pic>
      </p:grpSp>
    </p:spTree>
    <p:extLst>
      <p:ext uri="{BB962C8B-B14F-4D97-AF65-F5344CB8AC3E}">
        <p14:creationId xmlns:p14="http://schemas.microsoft.com/office/powerpoint/2010/main" val="301991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2CFD37-C7C9-4696-DFAB-3C1BF0A7C1A9}"/>
              </a:ext>
            </a:extLst>
          </p:cNvPr>
          <p:cNvSpPr txBox="1"/>
          <p:nvPr/>
        </p:nvSpPr>
        <p:spPr>
          <a:xfrm>
            <a:off x="362309" y="500330"/>
            <a:ext cx="4971233" cy="369332"/>
          </a:xfrm>
          <a:prstGeom prst="rect">
            <a:avLst/>
          </a:prstGeom>
          <a:noFill/>
        </p:spPr>
        <p:txBody>
          <a:bodyPr wrap="none" rtlCol="0">
            <a:spAutoFit/>
          </a:bodyPr>
          <a:lstStyle/>
          <a:p>
            <a:r>
              <a:rPr lang="fr-FR" dirty="0">
                <a:latin typeface="Montserrat ExtraBold" panose="00000900000000000000" pitchFamily="50" charset="0"/>
              </a:rPr>
              <a:t>Qualification – Championnat de France</a:t>
            </a:r>
          </a:p>
        </p:txBody>
      </p:sp>
      <p:sp>
        <p:nvSpPr>
          <p:cNvPr id="5" name="ZoneTexte 4">
            <a:extLst>
              <a:ext uri="{FF2B5EF4-FFF2-40B4-BE49-F238E27FC236}">
                <a16:creationId xmlns:a16="http://schemas.microsoft.com/office/drawing/2014/main" id="{EDE0871E-0EF0-7AC5-302A-AD97179D81D8}"/>
              </a:ext>
            </a:extLst>
          </p:cNvPr>
          <p:cNvSpPr txBox="1"/>
          <p:nvPr/>
        </p:nvSpPr>
        <p:spPr>
          <a:xfrm>
            <a:off x="362309" y="869662"/>
            <a:ext cx="11001555" cy="2677656"/>
          </a:xfrm>
          <a:prstGeom prst="rect">
            <a:avLst/>
          </a:prstGeom>
          <a:noFill/>
        </p:spPr>
        <p:txBody>
          <a:bodyPr wrap="square" rtlCol="0">
            <a:spAutoFit/>
          </a:bodyPr>
          <a:lstStyle/>
          <a:p>
            <a:r>
              <a:rPr lang="fr-FR" sz="1400" dirty="0">
                <a:latin typeface="Montserrat" panose="00000500000000000000" pitchFamily="50" charset="0"/>
              </a:rPr>
              <a:t>Pour participer au Championnat de France il est nécessaire de participer à la Coupe de France.</a:t>
            </a:r>
          </a:p>
          <a:p>
            <a:r>
              <a:rPr lang="fr-FR" sz="1400" b="1" dirty="0">
                <a:latin typeface="Montserrat" panose="00000500000000000000" pitchFamily="50" charset="0"/>
              </a:rPr>
              <a:t>Seuls les licenciés FFC (selon le type de licence préalablement définit) peuvent participer.</a:t>
            </a:r>
          </a:p>
          <a:p>
            <a:br>
              <a:rPr lang="fr-FR" sz="1400" dirty="0">
                <a:latin typeface="Montserrat" panose="00000500000000000000" pitchFamily="50" charset="0"/>
              </a:rPr>
            </a:br>
            <a:r>
              <a:rPr lang="fr-FR" sz="1400" b="1" dirty="0">
                <a:latin typeface="Montserrat" panose="00000500000000000000" pitchFamily="50" charset="0"/>
              </a:rPr>
              <a:t>Au Championnat de France 20 athlètes de chaque catégorie seront invités. </a:t>
            </a:r>
          </a:p>
          <a:p>
            <a:endParaRPr lang="fr-FR" sz="1400" b="1" dirty="0">
              <a:latin typeface="Montserrat" panose="00000500000000000000" pitchFamily="50" charset="0"/>
            </a:endParaRPr>
          </a:p>
          <a:p>
            <a:r>
              <a:rPr lang="fr-FR" sz="1400" dirty="0">
                <a:latin typeface="Montserrat" panose="00000500000000000000" pitchFamily="50" charset="0"/>
              </a:rPr>
              <a:t>Le Top 20 – ELITE (Les 20 premiers du Groupe 1)</a:t>
            </a:r>
          </a:p>
          <a:p>
            <a:r>
              <a:rPr lang="fr-FR" sz="1400" dirty="0">
                <a:latin typeface="Montserrat" panose="00000500000000000000" pitchFamily="50" charset="0"/>
              </a:rPr>
              <a:t>Le Top 20 – u17/u19</a:t>
            </a:r>
          </a:p>
          <a:p>
            <a:r>
              <a:rPr lang="fr-FR" sz="1400" dirty="0">
                <a:latin typeface="Montserrat" panose="00000500000000000000" pitchFamily="50" charset="0"/>
              </a:rPr>
              <a:t>Le Top 20 – Master (Les 20 premiers de +40 ans (année 1985), tout groupe confondu, HORS TOP 20 GROUPE 1).</a:t>
            </a:r>
          </a:p>
          <a:p>
            <a:r>
              <a:rPr lang="fr-FR" sz="1400" dirty="0">
                <a:latin typeface="Montserrat" panose="00000500000000000000" pitchFamily="50" charset="0"/>
              </a:rPr>
              <a:t>Le Top 20 – Femme</a:t>
            </a:r>
          </a:p>
          <a:p>
            <a:endParaRPr lang="fr-FR" sz="1400" b="1" dirty="0">
              <a:latin typeface="Montserrat" panose="00000500000000000000" pitchFamily="50" charset="0"/>
            </a:endParaRPr>
          </a:p>
          <a:p>
            <a:r>
              <a:rPr lang="fr-FR" sz="1400" b="1" dirty="0">
                <a:latin typeface="Montserrat" panose="00000500000000000000" pitchFamily="50" charset="0"/>
              </a:rPr>
              <a:t>S’il n’y a pas assez de monde dans une catégorie on se réserve le droit d’augmenter les quotas pour les autres catégories, à condition que cela puisse rentrer dans l’organisation du Championnat de France.</a:t>
            </a:r>
          </a:p>
        </p:txBody>
      </p:sp>
    </p:spTree>
    <p:extLst>
      <p:ext uri="{BB962C8B-B14F-4D97-AF65-F5344CB8AC3E}">
        <p14:creationId xmlns:p14="http://schemas.microsoft.com/office/powerpoint/2010/main" val="374662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D977022D-287A-9B54-0533-39CB59C0F098}"/>
              </a:ext>
            </a:extLst>
          </p:cNvPr>
          <p:cNvSpPr txBox="1"/>
          <p:nvPr/>
        </p:nvSpPr>
        <p:spPr>
          <a:xfrm>
            <a:off x="595223" y="500330"/>
            <a:ext cx="7005444" cy="369332"/>
          </a:xfrm>
          <a:prstGeom prst="rect">
            <a:avLst/>
          </a:prstGeom>
          <a:noFill/>
        </p:spPr>
        <p:txBody>
          <a:bodyPr wrap="none" rtlCol="0">
            <a:spAutoFit/>
          </a:bodyPr>
          <a:lstStyle/>
          <a:p>
            <a:r>
              <a:rPr lang="fr-FR" dirty="0">
                <a:latin typeface="Montserrat ExtraBold" panose="00000900000000000000" pitchFamily="50" charset="0"/>
              </a:rPr>
              <a:t>Barème de point </a:t>
            </a:r>
            <a:r>
              <a:rPr lang="fr-FR" dirty="0">
                <a:highlight>
                  <a:srgbClr val="FFFF00"/>
                </a:highlight>
                <a:latin typeface="Montserrat" panose="00000500000000000000" pitchFamily="50" charset="0"/>
              </a:rPr>
              <a:t>(pour les manches – Course aux Points)</a:t>
            </a:r>
          </a:p>
        </p:txBody>
      </p:sp>
      <p:sp>
        <p:nvSpPr>
          <p:cNvPr id="12" name="ZoneTexte 11">
            <a:extLst>
              <a:ext uri="{FF2B5EF4-FFF2-40B4-BE49-F238E27FC236}">
                <a16:creationId xmlns:a16="http://schemas.microsoft.com/office/drawing/2014/main" id="{28BDEE2C-B5B8-840B-CA34-4F8BA9940E47}"/>
              </a:ext>
            </a:extLst>
          </p:cNvPr>
          <p:cNvSpPr txBox="1"/>
          <p:nvPr/>
        </p:nvSpPr>
        <p:spPr>
          <a:xfrm>
            <a:off x="595223" y="1628100"/>
            <a:ext cx="2518914" cy="646331"/>
          </a:xfrm>
          <a:prstGeom prst="rect">
            <a:avLst/>
          </a:prstGeom>
          <a:noFill/>
        </p:spPr>
        <p:txBody>
          <a:bodyPr wrap="square" rtlCol="0">
            <a:spAutoFit/>
          </a:bodyPr>
          <a:lstStyle/>
          <a:p>
            <a:r>
              <a:rPr lang="fr-FR" sz="1400" dirty="0">
                <a:latin typeface="Montserrat SemiBold" panose="00000700000000000000" pitchFamily="50" charset="0"/>
              </a:rPr>
              <a:t>SPRINT/KOM</a:t>
            </a:r>
          </a:p>
          <a:p>
            <a:r>
              <a:rPr lang="fr-FR" sz="1100" dirty="0">
                <a:latin typeface="Montserrat" panose="00000500000000000000" pitchFamily="50" charset="0"/>
              </a:rPr>
              <a:t>(Les 10 premiers qui franchissent la ligne)</a:t>
            </a:r>
          </a:p>
        </p:txBody>
      </p:sp>
      <p:sp>
        <p:nvSpPr>
          <p:cNvPr id="2" name="ZoneTexte 1">
            <a:extLst>
              <a:ext uri="{FF2B5EF4-FFF2-40B4-BE49-F238E27FC236}">
                <a16:creationId xmlns:a16="http://schemas.microsoft.com/office/drawing/2014/main" id="{CC687E57-10B8-A74A-3227-1DFF8360DCDC}"/>
              </a:ext>
            </a:extLst>
          </p:cNvPr>
          <p:cNvSpPr txBox="1"/>
          <p:nvPr/>
        </p:nvSpPr>
        <p:spPr>
          <a:xfrm>
            <a:off x="884351" y="2760453"/>
            <a:ext cx="448574" cy="3139321"/>
          </a:xfrm>
          <a:prstGeom prst="rect">
            <a:avLst/>
          </a:prstGeom>
          <a:noFill/>
        </p:spPr>
        <p:txBody>
          <a:bodyPr wrap="square" rtlCol="0">
            <a:spAutoFit/>
          </a:bodyPr>
          <a:lstStyle/>
          <a:p>
            <a:pPr algn="r"/>
            <a:r>
              <a:rPr lang="fr-FR">
                <a:latin typeface="Montserrat" panose="00000500000000000000" pitchFamily="50" charset="0"/>
              </a:rPr>
              <a:t>1</a:t>
            </a:r>
          </a:p>
          <a:p>
            <a:pPr algn="r"/>
            <a:r>
              <a:rPr lang="fr-FR">
                <a:latin typeface="Montserrat" panose="00000500000000000000" pitchFamily="50" charset="0"/>
              </a:rPr>
              <a:t>2</a:t>
            </a:r>
          </a:p>
          <a:p>
            <a:pPr algn="r"/>
            <a:r>
              <a:rPr lang="fr-FR">
                <a:latin typeface="Montserrat" panose="00000500000000000000" pitchFamily="50" charset="0"/>
              </a:rPr>
              <a:t>3</a:t>
            </a:r>
          </a:p>
          <a:p>
            <a:pPr algn="r"/>
            <a:r>
              <a:rPr lang="fr-FR">
                <a:latin typeface="Montserrat" panose="00000500000000000000" pitchFamily="50" charset="0"/>
              </a:rPr>
              <a:t>4</a:t>
            </a:r>
          </a:p>
          <a:p>
            <a:pPr algn="r"/>
            <a:r>
              <a:rPr lang="fr-FR">
                <a:latin typeface="Montserrat" panose="00000500000000000000" pitchFamily="50" charset="0"/>
              </a:rPr>
              <a:t>5</a:t>
            </a:r>
          </a:p>
          <a:p>
            <a:pPr algn="r"/>
            <a:r>
              <a:rPr lang="fr-FR">
                <a:latin typeface="Montserrat" panose="00000500000000000000" pitchFamily="50" charset="0"/>
              </a:rPr>
              <a:t>6</a:t>
            </a:r>
          </a:p>
          <a:p>
            <a:pPr algn="r"/>
            <a:r>
              <a:rPr lang="fr-FR">
                <a:latin typeface="Montserrat" panose="00000500000000000000" pitchFamily="50" charset="0"/>
              </a:rPr>
              <a:t>7</a:t>
            </a:r>
          </a:p>
          <a:p>
            <a:pPr algn="r"/>
            <a:r>
              <a:rPr lang="fr-FR">
                <a:latin typeface="Montserrat" panose="00000500000000000000" pitchFamily="50" charset="0"/>
              </a:rPr>
              <a:t>8</a:t>
            </a:r>
          </a:p>
          <a:p>
            <a:pPr algn="r"/>
            <a:r>
              <a:rPr lang="fr-FR">
                <a:latin typeface="Montserrat" panose="00000500000000000000" pitchFamily="50" charset="0"/>
              </a:rPr>
              <a:t>9</a:t>
            </a:r>
          </a:p>
          <a:p>
            <a:pPr algn="r"/>
            <a:r>
              <a:rPr lang="fr-FR">
                <a:latin typeface="Montserrat" panose="00000500000000000000" pitchFamily="50" charset="0"/>
              </a:rPr>
              <a:t>10</a:t>
            </a:r>
          </a:p>
          <a:p>
            <a:pPr algn="r"/>
            <a:endParaRPr lang="fr-FR">
              <a:latin typeface="Montserrat" panose="00000500000000000000" pitchFamily="50" charset="0"/>
            </a:endParaRPr>
          </a:p>
        </p:txBody>
      </p:sp>
      <p:sp>
        <p:nvSpPr>
          <p:cNvPr id="14" name="ZoneTexte 13">
            <a:extLst>
              <a:ext uri="{FF2B5EF4-FFF2-40B4-BE49-F238E27FC236}">
                <a16:creationId xmlns:a16="http://schemas.microsoft.com/office/drawing/2014/main" id="{DBD1451F-15BC-5794-7DA7-7E65EDF6E89C}"/>
              </a:ext>
            </a:extLst>
          </p:cNvPr>
          <p:cNvSpPr txBox="1"/>
          <p:nvPr/>
        </p:nvSpPr>
        <p:spPr>
          <a:xfrm>
            <a:off x="2083201" y="2746881"/>
            <a:ext cx="476747" cy="3139321"/>
          </a:xfrm>
          <a:prstGeom prst="rect">
            <a:avLst/>
          </a:prstGeom>
          <a:noFill/>
        </p:spPr>
        <p:txBody>
          <a:bodyPr wrap="square" rtlCol="0">
            <a:spAutoFit/>
          </a:bodyPr>
          <a:lstStyle/>
          <a:p>
            <a:pPr algn="r"/>
            <a:r>
              <a:rPr lang="fr-FR" dirty="0">
                <a:latin typeface="Montserrat" panose="00000500000000000000" pitchFamily="50" charset="0"/>
              </a:rPr>
              <a:t>20</a:t>
            </a:r>
          </a:p>
          <a:p>
            <a:pPr algn="r"/>
            <a:r>
              <a:rPr lang="fr-FR" dirty="0">
                <a:latin typeface="Montserrat" panose="00000500000000000000" pitchFamily="50" charset="0"/>
              </a:rPr>
              <a:t>15</a:t>
            </a:r>
          </a:p>
          <a:p>
            <a:pPr algn="r"/>
            <a:r>
              <a:rPr lang="fr-FR" dirty="0">
                <a:latin typeface="Montserrat" panose="00000500000000000000" pitchFamily="50" charset="0"/>
              </a:rPr>
              <a:t>12</a:t>
            </a:r>
          </a:p>
          <a:p>
            <a:pPr algn="r"/>
            <a:r>
              <a:rPr lang="fr-FR" dirty="0">
                <a:latin typeface="Montserrat" panose="00000500000000000000" pitchFamily="50" charset="0"/>
              </a:rPr>
              <a:t>9</a:t>
            </a:r>
          </a:p>
          <a:p>
            <a:pPr algn="r"/>
            <a:r>
              <a:rPr lang="fr-FR" dirty="0">
                <a:latin typeface="Montserrat" panose="00000500000000000000" pitchFamily="50" charset="0"/>
              </a:rPr>
              <a:t>7</a:t>
            </a:r>
          </a:p>
          <a:p>
            <a:pPr algn="r"/>
            <a:r>
              <a:rPr lang="fr-FR" dirty="0">
                <a:latin typeface="Montserrat" panose="00000500000000000000" pitchFamily="50" charset="0"/>
              </a:rPr>
              <a:t>5</a:t>
            </a:r>
          </a:p>
          <a:p>
            <a:pPr algn="r"/>
            <a:r>
              <a:rPr lang="fr-FR" dirty="0">
                <a:latin typeface="Montserrat" panose="00000500000000000000" pitchFamily="50" charset="0"/>
              </a:rPr>
              <a:t>4</a:t>
            </a:r>
          </a:p>
          <a:p>
            <a:pPr algn="r"/>
            <a:r>
              <a:rPr lang="fr-FR" dirty="0">
                <a:latin typeface="Montserrat" panose="00000500000000000000" pitchFamily="50" charset="0"/>
              </a:rPr>
              <a:t>3</a:t>
            </a:r>
          </a:p>
          <a:p>
            <a:pPr algn="r"/>
            <a:r>
              <a:rPr lang="fr-FR" dirty="0">
                <a:latin typeface="Montserrat" panose="00000500000000000000" pitchFamily="50" charset="0"/>
              </a:rPr>
              <a:t>2</a:t>
            </a:r>
          </a:p>
          <a:p>
            <a:pPr algn="r"/>
            <a:r>
              <a:rPr lang="fr-FR" dirty="0">
                <a:latin typeface="Montserrat" panose="00000500000000000000" pitchFamily="50" charset="0"/>
              </a:rPr>
              <a:t>1</a:t>
            </a:r>
          </a:p>
          <a:p>
            <a:pPr algn="r"/>
            <a:endParaRPr lang="fr-FR" dirty="0">
              <a:latin typeface="Montserrat" panose="00000500000000000000" pitchFamily="50" charset="0"/>
            </a:endParaRPr>
          </a:p>
        </p:txBody>
      </p:sp>
      <p:sp>
        <p:nvSpPr>
          <p:cNvPr id="5" name="ZoneTexte 4">
            <a:extLst>
              <a:ext uri="{FF2B5EF4-FFF2-40B4-BE49-F238E27FC236}">
                <a16:creationId xmlns:a16="http://schemas.microsoft.com/office/drawing/2014/main" id="{40E4B12F-F204-4C5C-D3CA-DFBD31F33BBC}"/>
              </a:ext>
            </a:extLst>
          </p:cNvPr>
          <p:cNvSpPr txBox="1"/>
          <p:nvPr/>
        </p:nvSpPr>
        <p:spPr>
          <a:xfrm>
            <a:off x="595223" y="2332776"/>
            <a:ext cx="737702" cy="369332"/>
          </a:xfrm>
          <a:prstGeom prst="rect">
            <a:avLst/>
          </a:prstGeom>
          <a:noFill/>
        </p:spPr>
        <p:txBody>
          <a:bodyPr wrap="none" rtlCol="0">
            <a:spAutoFit/>
          </a:bodyPr>
          <a:lstStyle/>
          <a:p>
            <a:r>
              <a:rPr lang="fr-FR"/>
              <a:t>RANG</a:t>
            </a:r>
          </a:p>
        </p:txBody>
      </p:sp>
      <p:sp>
        <p:nvSpPr>
          <p:cNvPr id="16" name="ZoneTexte 15">
            <a:extLst>
              <a:ext uri="{FF2B5EF4-FFF2-40B4-BE49-F238E27FC236}">
                <a16:creationId xmlns:a16="http://schemas.microsoft.com/office/drawing/2014/main" id="{EF1B832C-C370-A2E1-B986-CF161FD0B1F7}"/>
              </a:ext>
            </a:extLst>
          </p:cNvPr>
          <p:cNvSpPr txBox="1"/>
          <p:nvPr/>
        </p:nvSpPr>
        <p:spPr>
          <a:xfrm>
            <a:off x="1710115" y="2332776"/>
            <a:ext cx="879215" cy="369332"/>
          </a:xfrm>
          <a:prstGeom prst="rect">
            <a:avLst/>
          </a:prstGeom>
          <a:noFill/>
        </p:spPr>
        <p:txBody>
          <a:bodyPr wrap="none" rtlCol="0">
            <a:spAutoFit/>
          </a:bodyPr>
          <a:lstStyle/>
          <a:p>
            <a:r>
              <a:rPr lang="fr-FR"/>
              <a:t>POINTS</a:t>
            </a:r>
          </a:p>
        </p:txBody>
      </p:sp>
      <p:cxnSp>
        <p:nvCxnSpPr>
          <p:cNvPr id="7" name="Connecteur droit 6">
            <a:extLst>
              <a:ext uri="{FF2B5EF4-FFF2-40B4-BE49-F238E27FC236}">
                <a16:creationId xmlns:a16="http://schemas.microsoft.com/office/drawing/2014/main" id="{B9D44DDF-8F14-1C75-FE8F-38DC7B86800D}"/>
              </a:ext>
            </a:extLst>
          </p:cNvPr>
          <p:cNvCxnSpPr/>
          <p:nvPr/>
        </p:nvCxnSpPr>
        <p:spPr>
          <a:xfrm>
            <a:off x="1544128" y="2332776"/>
            <a:ext cx="0" cy="3274394"/>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C2B109A6-30B8-8087-1D5F-FADB015EA252}"/>
              </a:ext>
            </a:extLst>
          </p:cNvPr>
          <p:cNvSpPr txBox="1"/>
          <p:nvPr/>
        </p:nvSpPr>
        <p:spPr>
          <a:xfrm>
            <a:off x="3349995" y="1628100"/>
            <a:ext cx="3022052" cy="646331"/>
          </a:xfrm>
          <a:prstGeom prst="rect">
            <a:avLst/>
          </a:prstGeom>
          <a:noFill/>
        </p:spPr>
        <p:txBody>
          <a:bodyPr wrap="square" rtlCol="0">
            <a:spAutoFit/>
          </a:bodyPr>
          <a:lstStyle/>
          <a:p>
            <a:r>
              <a:rPr lang="fr-FR" sz="1400">
                <a:latin typeface="Montserrat SemiBold" panose="00000700000000000000" pitchFamily="50" charset="0"/>
              </a:rPr>
              <a:t>SEGMENTS - BONUS</a:t>
            </a:r>
          </a:p>
          <a:p>
            <a:r>
              <a:rPr lang="fr-FR" sz="1100">
                <a:latin typeface="Montserrat" panose="00000500000000000000" pitchFamily="50" charset="0"/>
              </a:rPr>
              <a:t>(Les 10 meilleurs temps sur le segment – 1 par Course aux Points)</a:t>
            </a:r>
          </a:p>
        </p:txBody>
      </p:sp>
      <p:sp>
        <p:nvSpPr>
          <p:cNvPr id="20" name="ZoneTexte 19">
            <a:extLst>
              <a:ext uri="{FF2B5EF4-FFF2-40B4-BE49-F238E27FC236}">
                <a16:creationId xmlns:a16="http://schemas.microsoft.com/office/drawing/2014/main" id="{FFF2A02E-C546-309D-BA3E-B832655BEEAB}"/>
              </a:ext>
            </a:extLst>
          </p:cNvPr>
          <p:cNvSpPr txBox="1"/>
          <p:nvPr/>
        </p:nvSpPr>
        <p:spPr>
          <a:xfrm>
            <a:off x="3894215" y="2760453"/>
            <a:ext cx="448574" cy="3139321"/>
          </a:xfrm>
          <a:prstGeom prst="rect">
            <a:avLst/>
          </a:prstGeom>
          <a:noFill/>
        </p:spPr>
        <p:txBody>
          <a:bodyPr wrap="square" rtlCol="0">
            <a:spAutoFit/>
          </a:bodyPr>
          <a:lstStyle/>
          <a:p>
            <a:pPr algn="r"/>
            <a:r>
              <a:rPr lang="fr-FR">
                <a:latin typeface="Montserrat" panose="00000500000000000000" pitchFamily="50" charset="0"/>
              </a:rPr>
              <a:t>1</a:t>
            </a:r>
          </a:p>
          <a:p>
            <a:pPr algn="r"/>
            <a:r>
              <a:rPr lang="fr-FR">
                <a:latin typeface="Montserrat" panose="00000500000000000000" pitchFamily="50" charset="0"/>
              </a:rPr>
              <a:t>2</a:t>
            </a:r>
          </a:p>
          <a:p>
            <a:pPr algn="r"/>
            <a:r>
              <a:rPr lang="fr-FR">
                <a:latin typeface="Montserrat" panose="00000500000000000000" pitchFamily="50" charset="0"/>
              </a:rPr>
              <a:t>3</a:t>
            </a:r>
          </a:p>
          <a:p>
            <a:pPr algn="r"/>
            <a:r>
              <a:rPr lang="fr-FR">
                <a:latin typeface="Montserrat" panose="00000500000000000000" pitchFamily="50" charset="0"/>
              </a:rPr>
              <a:t>4</a:t>
            </a:r>
          </a:p>
          <a:p>
            <a:pPr algn="r"/>
            <a:r>
              <a:rPr lang="fr-FR">
                <a:latin typeface="Montserrat" panose="00000500000000000000" pitchFamily="50" charset="0"/>
              </a:rPr>
              <a:t>5</a:t>
            </a:r>
          </a:p>
          <a:p>
            <a:pPr algn="r"/>
            <a:r>
              <a:rPr lang="fr-FR">
                <a:latin typeface="Montserrat" panose="00000500000000000000" pitchFamily="50" charset="0"/>
              </a:rPr>
              <a:t>6</a:t>
            </a:r>
          </a:p>
          <a:p>
            <a:pPr algn="r"/>
            <a:r>
              <a:rPr lang="fr-FR">
                <a:latin typeface="Montserrat" panose="00000500000000000000" pitchFamily="50" charset="0"/>
              </a:rPr>
              <a:t>7</a:t>
            </a:r>
          </a:p>
          <a:p>
            <a:pPr algn="r"/>
            <a:r>
              <a:rPr lang="fr-FR">
                <a:latin typeface="Montserrat" panose="00000500000000000000" pitchFamily="50" charset="0"/>
              </a:rPr>
              <a:t>8</a:t>
            </a:r>
          </a:p>
          <a:p>
            <a:pPr algn="r"/>
            <a:r>
              <a:rPr lang="fr-FR">
                <a:latin typeface="Montserrat" panose="00000500000000000000" pitchFamily="50" charset="0"/>
              </a:rPr>
              <a:t>9</a:t>
            </a:r>
          </a:p>
          <a:p>
            <a:pPr algn="r"/>
            <a:r>
              <a:rPr lang="fr-FR">
                <a:latin typeface="Montserrat" panose="00000500000000000000" pitchFamily="50" charset="0"/>
              </a:rPr>
              <a:t>10</a:t>
            </a:r>
          </a:p>
          <a:p>
            <a:pPr algn="r"/>
            <a:endParaRPr lang="fr-FR">
              <a:latin typeface="Montserrat" panose="00000500000000000000" pitchFamily="50" charset="0"/>
            </a:endParaRPr>
          </a:p>
        </p:txBody>
      </p:sp>
      <p:sp>
        <p:nvSpPr>
          <p:cNvPr id="21" name="ZoneTexte 20">
            <a:extLst>
              <a:ext uri="{FF2B5EF4-FFF2-40B4-BE49-F238E27FC236}">
                <a16:creationId xmlns:a16="http://schemas.microsoft.com/office/drawing/2014/main" id="{59BF95C8-2760-BBFA-E8DB-93956C1AD014}"/>
              </a:ext>
            </a:extLst>
          </p:cNvPr>
          <p:cNvSpPr txBox="1"/>
          <p:nvPr/>
        </p:nvSpPr>
        <p:spPr>
          <a:xfrm>
            <a:off x="5105930" y="2760453"/>
            <a:ext cx="493264" cy="2862322"/>
          </a:xfrm>
          <a:prstGeom prst="rect">
            <a:avLst/>
          </a:prstGeom>
          <a:noFill/>
        </p:spPr>
        <p:txBody>
          <a:bodyPr wrap="square" rtlCol="0">
            <a:spAutoFit/>
          </a:bodyPr>
          <a:lstStyle/>
          <a:p>
            <a:pPr algn="r"/>
            <a:r>
              <a:rPr lang="fr-FR">
                <a:latin typeface="Montserrat" panose="00000500000000000000" pitchFamily="50" charset="0"/>
              </a:rPr>
              <a:t>30</a:t>
            </a:r>
          </a:p>
          <a:p>
            <a:pPr algn="r"/>
            <a:r>
              <a:rPr lang="fr-FR">
                <a:latin typeface="Montserrat" panose="00000500000000000000" pitchFamily="50" charset="0"/>
              </a:rPr>
              <a:t>25</a:t>
            </a:r>
          </a:p>
          <a:p>
            <a:pPr algn="r"/>
            <a:r>
              <a:rPr lang="fr-FR">
                <a:latin typeface="Montserrat" panose="00000500000000000000" pitchFamily="50" charset="0"/>
              </a:rPr>
              <a:t>20</a:t>
            </a:r>
          </a:p>
          <a:p>
            <a:pPr algn="r"/>
            <a:r>
              <a:rPr lang="fr-FR">
                <a:latin typeface="Montserrat" panose="00000500000000000000" pitchFamily="50" charset="0"/>
              </a:rPr>
              <a:t>18</a:t>
            </a:r>
          </a:p>
          <a:p>
            <a:pPr algn="r"/>
            <a:r>
              <a:rPr lang="fr-FR">
                <a:latin typeface="Montserrat" panose="00000500000000000000" pitchFamily="50" charset="0"/>
              </a:rPr>
              <a:t>15</a:t>
            </a:r>
          </a:p>
          <a:p>
            <a:pPr algn="r"/>
            <a:r>
              <a:rPr lang="fr-FR">
                <a:latin typeface="Montserrat" panose="00000500000000000000" pitchFamily="50" charset="0"/>
              </a:rPr>
              <a:t>12</a:t>
            </a:r>
          </a:p>
          <a:p>
            <a:pPr algn="r"/>
            <a:r>
              <a:rPr lang="fr-FR">
                <a:latin typeface="Montserrat" panose="00000500000000000000" pitchFamily="50" charset="0"/>
              </a:rPr>
              <a:t>10</a:t>
            </a:r>
          </a:p>
          <a:p>
            <a:pPr algn="r"/>
            <a:r>
              <a:rPr lang="fr-FR">
                <a:latin typeface="Montserrat" panose="00000500000000000000" pitchFamily="50" charset="0"/>
              </a:rPr>
              <a:t>8</a:t>
            </a:r>
          </a:p>
          <a:p>
            <a:pPr algn="r"/>
            <a:r>
              <a:rPr lang="fr-FR">
                <a:latin typeface="Montserrat" panose="00000500000000000000" pitchFamily="50" charset="0"/>
              </a:rPr>
              <a:t>6</a:t>
            </a:r>
          </a:p>
          <a:p>
            <a:pPr algn="r"/>
            <a:r>
              <a:rPr lang="fr-FR">
                <a:latin typeface="Montserrat" panose="00000500000000000000" pitchFamily="50" charset="0"/>
              </a:rPr>
              <a:t>4</a:t>
            </a:r>
          </a:p>
        </p:txBody>
      </p:sp>
      <p:sp>
        <p:nvSpPr>
          <p:cNvPr id="22" name="ZoneTexte 21">
            <a:extLst>
              <a:ext uri="{FF2B5EF4-FFF2-40B4-BE49-F238E27FC236}">
                <a16:creationId xmlns:a16="http://schemas.microsoft.com/office/drawing/2014/main" id="{AA74F400-4CC3-C6CA-1BA1-421CCF04E10D}"/>
              </a:ext>
            </a:extLst>
          </p:cNvPr>
          <p:cNvSpPr txBox="1"/>
          <p:nvPr/>
        </p:nvSpPr>
        <p:spPr>
          <a:xfrm>
            <a:off x="3605087" y="2332776"/>
            <a:ext cx="737702" cy="369332"/>
          </a:xfrm>
          <a:prstGeom prst="rect">
            <a:avLst/>
          </a:prstGeom>
          <a:noFill/>
        </p:spPr>
        <p:txBody>
          <a:bodyPr wrap="none" rtlCol="0">
            <a:spAutoFit/>
          </a:bodyPr>
          <a:lstStyle/>
          <a:p>
            <a:r>
              <a:rPr lang="fr-FR"/>
              <a:t>RANG</a:t>
            </a:r>
          </a:p>
        </p:txBody>
      </p:sp>
      <p:sp>
        <p:nvSpPr>
          <p:cNvPr id="23" name="ZoneTexte 22">
            <a:extLst>
              <a:ext uri="{FF2B5EF4-FFF2-40B4-BE49-F238E27FC236}">
                <a16:creationId xmlns:a16="http://schemas.microsoft.com/office/drawing/2014/main" id="{FD2609E8-C4F3-92C8-63E8-FFCA58BC717F}"/>
              </a:ext>
            </a:extLst>
          </p:cNvPr>
          <p:cNvSpPr txBox="1"/>
          <p:nvPr/>
        </p:nvSpPr>
        <p:spPr>
          <a:xfrm>
            <a:off x="4719979" y="2332776"/>
            <a:ext cx="879215" cy="369332"/>
          </a:xfrm>
          <a:prstGeom prst="rect">
            <a:avLst/>
          </a:prstGeom>
          <a:noFill/>
        </p:spPr>
        <p:txBody>
          <a:bodyPr wrap="none" rtlCol="0">
            <a:spAutoFit/>
          </a:bodyPr>
          <a:lstStyle/>
          <a:p>
            <a:r>
              <a:rPr lang="fr-FR"/>
              <a:t>POINTS</a:t>
            </a:r>
          </a:p>
        </p:txBody>
      </p:sp>
      <p:cxnSp>
        <p:nvCxnSpPr>
          <p:cNvPr id="25" name="Connecteur droit 24">
            <a:extLst>
              <a:ext uri="{FF2B5EF4-FFF2-40B4-BE49-F238E27FC236}">
                <a16:creationId xmlns:a16="http://schemas.microsoft.com/office/drawing/2014/main" id="{D1A84BA9-933F-E744-86E1-B30656151D2D}"/>
              </a:ext>
            </a:extLst>
          </p:cNvPr>
          <p:cNvCxnSpPr/>
          <p:nvPr/>
        </p:nvCxnSpPr>
        <p:spPr>
          <a:xfrm>
            <a:off x="4553992" y="2332776"/>
            <a:ext cx="0" cy="3274394"/>
          </a:xfrm>
          <a:prstGeom prst="line">
            <a:avLst/>
          </a:prstGeom>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7349B33A-40EF-7D44-E9B2-3B0A05814363}"/>
              </a:ext>
            </a:extLst>
          </p:cNvPr>
          <p:cNvSpPr txBox="1"/>
          <p:nvPr/>
        </p:nvSpPr>
        <p:spPr>
          <a:xfrm>
            <a:off x="8103094" y="2746881"/>
            <a:ext cx="648423" cy="2862322"/>
          </a:xfrm>
          <a:prstGeom prst="rect">
            <a:avLst/>
          </a:prstGeom>
          <a:noFill/>
        </p:spPr>
        <p:txBody>
          <a:bodyPr wrap="square" rtlCol="0">
            <a:spAutoFit/>
          </a:bodyPr>
          <a:lstStyle/>
          <a:p>
            <a:pPr algn="r"/>
            <a:r>
              <a:rPr lang="fr-FR" dirty="0">
                <a:latin typeface="Montserrat" panose="00000500000000000000" pitchFamily="50" charset="0"/>
              </a:rPr>
              <a:t>100</a:t>
            </a:r>
          </a:p>
          <a:p>
            <a:pPr algn="r"/>
            <a:r>
              <a:rPr lang="fr-FR" dirty="0">
                <a:latin typeface="Montserrat" panose="00000500000000000000" pitchFamily="50" charset="0"/>
              </a:rPr>
              <a:t>80</a:t>
            </a:r>
          </a:p>
          <a:p>
            <a:pPr algn="r"/>
            <a:r>
              <a:rPr lang="fr-FR" dirty="0">
                <a:latin typeface="Montserrat" panose="00000500000000000000" pitchFamily="50" charset="0"/>
              </a:rPr>
              <a:t>70</a:t>
            </a:r>
          </a:p>
          <a:p>
            <a:pPr algn="r"/>
            <a:r>
              <a:rPr lang="fr-FR" dirty="0">
                <a:latin typeface="Montserrat" panose="00000500000000000000" pitchFamily="50" charset="0"/>
              </a:rPr>
              <a:t>60</a:t>
            </a:r>
          </a:p>
          <a:p>
            <a:pPr algn="r"/>
            <a:r>
              <a:rPr lang="fr-FR" dirty="0">
                <a:latin typeface="Montserrat" panose="00000500000000000000" pitchFamily="50" charset="0"/>
              </a:rPr>
              <a:t>55</a:t>
            </a:r>
          </a:p>
          <a:p>
            <a:pPr algn="r"/>
            <a:r>
              <a:rPr lang="fr-FR" dirty="0">
                <a:latin typeface="Montserrat" panose="00000500000000000000" pitchFamily="50" charset="0"/>
              </a:rPr>
              <a:t>50</a:t>
            </a:r>
          </a:p>
          <a:p>
            <a:pPr algn="r"/>
            <a:r>
              <a:rPr lang="fr-FR" dirty="0">
                <a:latin typeface="Montserrat" panose="00000500000000000000" pitchFamily="50" charset="0"/>
              </a:rPr>
              <a:t>45</a:t>
            </a:r>
          </a:p>
          <a:p>
            <a:pPr algn="r"/>
            <a:r>
              <a:rPr lang="fr-FR" dirty="0">
                <a:latin typeface="Montserrat" panose="00000500000000000000" pitchFamily="50" charset="0"/>
              </a:rPr>
              <a:t>40</a:t>
            </a:r>
          </a:p>
          <a:p>
            <a:pPr algn="r"/>
            <a:r>
              <a:rPr lang="fr-FR" dirty="0">
                <a:latin typeface="Montserrat" panose="00000500000000000000" pitchFamily="50" charset="0"/>
              </a:rPr>
              <a:t>35</a:t>
            </a:r>
          </a:p>
          <a:p>
            <a:pPr algn="r"/>
            <a:r>
              <a:rPr lang="fr-FR" dirty="0">
                <a:latin typeface="Montserrat" panose="00000500000000000000" pitchFamily="50" charset="0"/>
              </a:rPr>
              <a:t>30</a:t>
            </a:r>
          </a:p>
        </p:txBody>
      </p:sp>
      <p:sp>
        <p:nvSpPr>
          <p:cNvPr id="31" name="ZoneTexte 30">
            <a:extLst>
              <a:ext uri="{FF2B5EF4-FFF2-40B4-BE49-F238E27FC236}">
                <a16:creationId xmlns:a16="http://schemas.microsoft.com/office/drawing/2014/main" id="{97AC384E-66D3-4F7E-1FCB-662424476B9E}"/>
              </a:ext>
            </a:extLst>
          </p:cNvPr>
          <p:cNvSpPr txBox="1"/>
          <p:nvPr/>
        </p:nvSpPr>
        <p:spPr>
          <a:xfrm>
            <a:off x="6757410" y="2311353"/>
            <a:ext cx="737702" cy="369332"/>
          </a:xfrm>
          <a:prstGeom prst="rect">
            <a:avLst/>
          </a:prstGeom>
          <a:noFill/>
        </p:spPr>
        <p:txBody>
          <a:bodyPr wrap="none" rtlCol="0">
            <a:spAutoFit/>
          </a:bodyPr>
          <a:lstStyle/>
          <a:p>
            <a:r>
              <a:rPr lang="fr-FR"/>
              <a:t>RANG</a:t>
            </a:r>
          </a:p>
        </p:txBody>
      </p:sp>
      <p:sp>
        <p:nvSpPr>
          <p:cNvPr id="33" name="ZoneTexte 32">
            <a:extLst>
              <a:ext uri="{FF2B5EF4-FFF2-40B4-BE49-F238E27FC236}">
                <a16:creationId xmlns:a16="http://schemas.microsoft.com/office/drawing/2014/main" id="{25C636AE-2285-12B6-4153-FF637F5B5433}"/>
              </a:ext>
            </a:extLst>
          </p:cNvPr>
          <p:cNvSpPr txBox="1"/>
          <p:nvPr/>
        </p:nvSpPr>
        <p:spPr>
          <a:xfrm>
            <a:off x="7872302" y="2311353"/>
            <a:ext cx="879215" cy="369332"/>
          </a:xfrm>
          <a:prstGeom prst="rect">
            <a:avLst/>
          </a:prstGeom>
          <a:noFill/>
        </p:spPr>
        <p:txBody>
          <a:bodyPr wrap="none" rtlCol="0">
            <a:spAutoFit/>
          </a:bodyPr>
          <a:lstStyle/>
          <a:p>
            <a:r>
              <a:rPr lang="fr-FR"/>
              <a:t>POINTS</a:t>
            </a:r>
          </a:p>
        </p:txBody>
      </p:sp>
      <p:cxnSp>
        <p:nvCxnSpPr>
          <p:cNvPr id="34" name="Connecteur droit 33">
            <a:extLst>
              <a:ext uri="{FF2B5EF4-FFF2-40B4-BE49-F238E27FC236}">
                <a16:creationId xmlns:a16="http://schemas.microsoft.com/office/drawing/2014/main" id="{00547281-3707-6B53-0206-2AF6039B48F8}"/>
              </a:ext>
            </a:extLst>
          </p:cNvPr>
          <p:cNvCxnSpPr/>
          <p:nvPr/>
        </p:nvCxnSpPr>
        <p:spPr>
          <a:xfrm>
            <a:off x="7706315" y="2311353"/>
            <a:ext cx="0" cy="3274394"/>
          </a:xfrm>
          <a:prstGeom prst="line">
            <a:avLst/>
          </a:prstGeom>
        </p:spPr>
        <p:style>
          <a:lnRef idx="1">
            <a:schemeClr val="dk1"/>
          </a:lnRef>
          <a:fillRef idx="0">
            <a:schemeClr val="dk1"/>
          </a:fillRef>
          <a:effectRef idx="0">
            <a:schemeClr val="dk1"/>
          </a:effectRef>
          <a:fontRef idx="minor">
            <a:schemeClr val="tx1"/>
          </a:fontRef>
        </p:style>
      </p:cxnSp>
      <p:sp>
        <p:nvSpPr>
          <p:cNvPr id="35" name="ZoneTexte 34">
            <a:extLst>
              <a:ext uri="{FF2B5EF4-FFF2-40B4-BE49-F238E27FC236}">
                <a16:creationId xmlns:a16="http://schemas.microsoft.com/office/drawing/2014/main" id="{33650122-1E8E-E49B-5A5D-32C8674F8380}"/>
              </a:ext>
            </a:extLst>
          </p:cNvPr>
          <p:cNvSpPr txBox="1"/>
          <p:nvPr/>
        </p:nvSpPr>
        <p:spPr>
          <a:xfrm>
            <a:off x="7013284" y="2760453"/>
            <a:ext cx="448574" cy="3139321"/>
          </a:xfrm>
          <a:prstGeom prst="rect">
            <a:avLst/>
          </a:prstGeom>
          <a:noFill/>
        </p:spPr>
        <p:txBody>
          <a:bodyPr wrap="square" rtlCol="0">
            <a:spAutoFit/>
          </a:bodyPr>
          <a:lstStyle/>
          <a:p>
            <a:pPr algn="r"/>
            <a:r>
              <a:rPr lang="fr-FR">
                <a:latin typeface="Montserrat" panose="00000500000000000000" pitchFamily="50" charset="0"/>
              </a:rPr>
              <a:t>1</a:t>
            </a:r>
          </a:p>
          <a:p>
            <a:pPr algn="r"/>
            <a:r>
              <a:rPr lang="fr-FR">
                <a:latin typeface="Montserrat" panose="00000500000000000000" pitchFamily="50" charset="0"/>
              </a:rPr>
              <a:t>2</a:t>
            </a:r>
          </a:p>
          <a:p>
            <a:pPr algn="r"/>
            <a:r>
              <a:rPr lang="fr-FR">
                <a:latin typeface="Montserrat" panose="00000500000000000000" pitchFamily="50" charset="0"/>
              </a:rPr>
              <a:t>3</a:t>
            </a:r>
          </a:p>
          <a:p>
            <a:pPr algn="r"/>
            <a:r>
              <a:rPr lang="fr-FR">
                <a:latin typeface="Montserrat" panose="00000500000000000000" pitchFamily="50" charset="0"/>
              </a:rPr>
              <a:t>4</a:t>
            </a:r>
          </a:p>
          <a:p>
            <a:pPr algn="r"/>
            <a:r>
              <a:rPr lang="fr-FR">
                <a:latin typeface="Montserrat" panose="00000500000000000000" pitchFamily="50" charset="0"/>
              </a:rPr>
              <a:t>5</a:t>
            </a:r>
          </a:p>
          <a:p>
            <a:pPr algn="r"/>
            <a:r>
              <a:rPr lang="fr-FR">
                <a:latin typeface="Montserrat" panose="00000500000000000000" pitchFamily="50" charset="0"/>
              </a:rPr>
              <a:t>6</a:t>
            </a:r>
          </a:p>
          <a:p>
            <a:pPr algn="r"/>
            <a:r>
              <a:rPr lang="fr-FR">
                <a:latin typeface="Montserrat" panose="00000500000000000000" pitchFamily="50" charset="0"/>
              </a:rPr>
              <a:t>7</a:t>
            </a:r>
          </a:p>
          <a:p>
            <a:pPr algn="r"/>
            <a:r>
              <a:rPr lang="fr-FR">
                <a:latin typeface="Montserrat" panose="00000500000000000000" pitchFamily="50" charset="0"/>
              </a:rPr>
              <a:t>8</a:t>
            </a:r>
          </a:p>
          <a:p>
            <a:pPr algn="r"/>
            <a:r>
              <a:rPr lang="fr-FR">
                <a:latin typeface="Montserrat" panose="00000500000000000000" pitchFamily="50" charset="0"/>
              </a:rPr>
              <a:t>9</a:t>
            </a:r>
          </a:p>
          <a:p>
            <a:pPr algn="r"/>
            <a:r>
              <a:rPr lang="fr-FR">
                <a:latin typeface="Montserrat" panose="00000500000000000000" pitchFamily="50" charset="0"/>
              </a:rPr>
              <a:t>10</a:t>
            </a:r>
          </a:p>
          <a:p>
            <a:pPr algn="r"/>
            <a:endParaRPr lang="fr-FR">
              <a:latin typeface="Montserrat" panose="00000500000000000000" pitchFamily="50" charset="0"/>
            </a:endParaRPr>
          </a:p>
        </p:txBody>
      </p:sp>
      <p:sp>
        <p:nvSpPr>
          <p:cNvPr id="36" name="ZoneTexte 35">
            <a:extLst>
              <a:ext uri="{FF2B5EF4-FFF2-40B4-BE49-F238E27FC236}">
                <a16:creationId xmlns:a16="http://schemas.microsoft.com/office/drawing/2014/main" id="{6CE974C8-3488-C623-AA0F-F079426C861A}"/>
              </a:ext>
            </a:extLst>
          </p:cNvPr>
          <p:cNvSpPr txBox="1"/>
          <p:nvPr/>
        </p:nvSpPr>
        <p:spPr>
          <a:xfrm>
            <a:off x="10932177" y="2781876"/>
            <a:ext cx="493264" cy="2862322"/>
          </a:xfrm>
          <a:prstGeom prst="rect">
            <a:avLst/>
          </a:prstGeom>
          <a:noFill/>
        </p:spPr>
        <p:txBody>
          <a:bodyPr wrap="square" rtlCol="0">
            <a:spAutoFit/>
          </a:bodyPr>
          <a:lstStyle/>
          <a:p>
            <a:pPr algn="r"/>
            <a:r>
              <a:rPr lang="fr-FR" dirty="0">
                <a:latin typeface="Montserrat" panose="00000500000000000000" pitchFamily="50" charset="0"/>
              </a:rPr>
              <a:t>252015</a:t>
            </a:r>
          </a:p>
          <a:p>
            <a:pPr algn="r"/>
            <a:r>
              <a:rPr lang="fr-FR" dirty="0">
                <a:latin typeface="Montserrat" panose="00000500000000000000" pitchFamily="50" charset="0"/>
              </a:rPr>
              <a:t>12</a:t>
            </a:r>
          </a:p>
          <a:p>
            <a:pPr algn="r"/>
            <a:r>
              <a:rPr lang="fr-FR" dirty="0">
                <a:latin typeface="Montserrat" panose="00000500000000000000" pitchFamily="50" charset="0"/>
              </a:rPr>
              <a:t>10</a:t>
            </a:r>
          </a:p>
          <a:p>
            <a:pPr algn="r"/>
            <a:r>
              <a:rPr lang="fr-FR" dirty="0">
                <a:latin typeface="Montserrat" panose="00000500000000000000" pitchFamily="50" charset="0"/>
              </a:rPr>
              <a:t>8</a:t>
            </a:r>
          </a:p>
          <a:p>
            <a:pPr algn="r"/>
            <a:r>
              <a:rPr lang="fr-FR" dirty="0">
                <a:latin typeface="Montserrat" panose="00000500000000000000" pitchFamily="50" charset="0"/>
              </a:rPr>
              <a:t>6</a:t>
            </a:r>
          </a:p>
          <a:p>
            <a:pPr algn="r"/>
            <a:r>
              <a:rPr lang="fr-FR" dirty="0">
                <a:latin typeface="Montserrat" panose="00000500000000000000" pitchFamily="50" charset="0"/>
              </a:rPr>
              <a:t>4</a:t>
            </a:r>
          </a:p>
          <a:p>
            <a:pPr algn="r"/>
            <a:r>
              <a:rPr lang="fr-FR" dirty="0">
                <a:latin typeface="Montserrat" panose="00000500000000000000" pitchFamily="50" charset="0"/>
              </a:rPr>
              <a:t>2</a:t>
            </a:r>
          </a:p>
          <a:p>
            <a:pPr algn="r"/>
            <a:r>
              <a:rPr lang="fr-FR" dirty="0">
                <a:latin typeface="Montserrat" panose="00000500000000000000" pitchFamily="50" charset="0"/>
              </a:rPr>
              <a:t>1</a:t>
            </a:r>
          </a:p>
        </p:txBody>
      </p:sp>
      <p:sp>
        <p:nvSpPr>
          <p:cNvPr id="38" name="ZoneTexte 37">
            <a:extLst>
              <a:ext uri="{FF2B5EF4-FFF2-40B4-BE49-F238E27FC236}">
                <a16:creationId xmlns:a16="http://schemas.microsoft.com/office/drawing/2014/main" id="{ABEF7EBE-04E8-C889-29A0-7FE682ED674D}"/>
              </a:ext>
            </a:extLst>
          </p:cNvPr>
          <p:cNvSpPr txBox="1"/>
          <p:nvPr/>
        </p:nvSpPr>
        <p:spPr>
          <a:xfrm>
            <a:off x="9450169" y="2332776"/>
            <a:ext cx="737702" cy="369332"/>
          </a:xfrm>
          <a:prstGeom prst="rect">
            <a:avLst/>
          </a:prstGeom>
          <a:noFill/>
        </p:spPr>
        <p:txBody>
          <a:bodyPr wrap="none" rtlCol="0">
            <a:spAutoFit/>
          </a:bodyPr>
          <a:lstStyle/>
          <a:p>
            <a:r>
              <a:rPr lang="fr-FR"/>
              <a:t>RANG</a:t>
            </a:r>
          </a:p>
        </p:txBody>
      </p:sp>
      <p:sp>
        <p:nvSpPr>
          <p:cNvPr id="39" name="ZoneTexte 38">
            <a:extLst>
              <a:ext uri="{FF2B5EF4-FFF2-40B4-BE49-F238E27FC236}">
                <a16:creationId xmlns:a16="http://schemas.microsoft.com/office/drawing/2014/main" id="{660823AD-DB5E-13C8-3BB6-B7759FC17F23}"/>
              </a:ext>
            </a:extLst>
          </p:cNvPr>
          <p:cNvSpPr txBox="1"/>
          <p:nvPr/>
        </p:nvSpPr>
        <p:spPr>
          <a:xfrm>
            <a:off x="10565061" y="2332776"/>
            <a:ext cx="879215" cy="369332"/>
          </a:xfrm>
          <a:prstGeom prst="rect">
            <a:avLst/>
          </a:prstGeom>
          <a:noFill/>
        </p:spPr>
        <p:txBody>
          <a:bodyPr wrap="none" rtlCol="0">
            <a:spAutoFit/>
          </a:bodyPr>
          <a:lstStyle/>
          <a:p>
            <a:r>
              <a:rPr lang="fr-FR"/>
              <a:t>POINTS</a:t>
            </a:r>
          </a:p>
        </p:txBody>
      </p:sp>
      <p:cxnSp>
        <p:nvCxnSpPr>
          <p:cNvPr id="40" name="Connecteur droit 39">
            <a:extLst>
              <a:ext uri="{FF2B5EF4-FFF2-40B4-BE49-F238E27FC236}">
                <a16:creationId xmlns:a16="http://schemas.microsoft.com/office/drawing/2014/main" id="{E74A37F5-5563-313C-A9BD-BC751B611F68}"/>
              </a:ext>
            </a:extLst>
          </p:cNvPr>
          <p:cNvCxnSpPr>
            <a:cxnSpLocks/>
          </p:cNvCxnSpPr>
          <p:nvPr/>
        </p:nvCxnSpPr>
        <p:spPr>
          <a:xfrm>
            <a:off x="10399074" y="2332776"/>
            <a:ext cx="0" cy="3274394"/>
          </a:xfrm>
          <a:prstGeom prst="line">
            <a:avLst/>
          </a:prstGeom>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06D609DE-1D69-7C80-E989-1D8AE803EF81}"/>
              </a:ext>
            </a:extLst>
          </p:cNvPr>
          <p:cNvSpPr txBox="1"/>
          <p:nvPr/>
        </p:nvSpPr>
        <p:spPr>
          <a:xfrm>
            <a:off x="9142690" y="2781876"/>
            <a:ext cx="1011928" cy="2862322"/>
          </a:xfrm>
          <a:prstGeom prst="rect">
            <a:avLst/>
          </a:prstGeom>
          <a:noFill/>
        </p:spPr>
        <p:txBody>
          <a:bodyPr wrap="square" rtlCol="0">
            <a:spAutoFit/>
          </a:bodyPr>
          <a:lstStyle/>
          <a:p>
            <a:pPr algn="r"/>
            <a:r>
              <a:rPr lang="fr-FR" dirty="0">
                <a:latin typeface="Montserrat" panose="00000500000000000000" pitchFamily="50" charset="0"/>
              </a:rPr>
              <a:t>11</a:t>
            </a:r>
          </a:p>
          <a:p>
            <a:pPr algn="r"/>
            <a:r>
              <a:rPr lang="fr-FR" dirty="0">
                <a:latin typeface="Montserrat" panose="00000500000000000000" pitchFamily="50" charset="0"/>
              </a:rPr>
              <a:t>12</a:t>
            </a:r>
          </a:p>
          <a:p>
            <a:pPr algn="r"/>
            <a:r>
              <a:rPr lang="fr-FR" dirty="0">
                <a:latin typeface="Montserrat" panose="00000500000000000000" pitchFamily="50" charset="0"/>
              </a:rPr>
              <a:t>13</a:t>
            </a:r>
          </a:p>
          <a:p>
            <a:pPr algn="r"/>
            <a:r>
              <a:rPr lang="fr-FR" dirty="0">
                <a:latin typeface="Montserrat" panose="00000500000000000000" pitchFamily="50" charset="0"/>
              </a:rPr>
              <a:t>14</a:t>
            </a:r>
          </a:p>
          <a:p>
            <a:pPr algn="r"/>
            <a:r>
              <a:rPr lang="fr-FR" dirty="0">
                <a:latin typeface="Montserrat" panose="00000500000000000000" pitchFamily="50" charset="0"/>
              </a:rPr>
              <a:t>15</a:t>
            </a:r>
          </a:p>
          <a:p>
            <a:pPr algn="r"/>
            <a:r>
              <a:rPr lang="fr-FR" dirty="0">
                <a:latin typeface="Montserrat" panose="00000500000000000000" pitchFamily="50" charset="0"/>
              </a:rPr>
              <a:t>16</a:t>
            </a:r>
          </a:p>
          <a:p>
            <a:pPr algn="r"/>
            <a:r>
              <a:rPr lang="fr-FR" dirty="0">
                <a:latin typeface="Montserrat" panose="00000500000000000000" pitchFamily="50" charset="0"/>
              </a:rPr>
              <a:t>17</a:t>
            </a:r>
          </a:p>
          <a:p>
            <a:pPr algn="r"/>
            <a:r>
              <a:rPr lang="fr-FR" dirty="0">
                <a:latin typeface="Montserrat" panose="00000500000000000000" pitchFamily="50" charset="0"/>
              </a:rPr>
              <a:t>18</a:t>
            </a:r>
          </a:p>
          <a:p>
            <a:pPr algn="r"/>
            <a:r>
              <a:rPr lang="fr-FR" dirty="0">
                <a:latin typeface="Montserrat" panose="00000500000000000000" pitchFamily="50" charset="0"/>
              </a:rPr>
              <a:t>19</a:t>
            </a:r>
          </a:p>
          <a:p>
            <a:pPr algn="r"/>
            <a:r>
              <a:rPr lang="fr-FR" dirty="0">
                <a:latin typeface="Montserrat" panose="00000500000000000000" pitchFamily="50" charset="0"/>
              </a:rPr>
              <a:t>20</a:t>
            </a:r>
          </a:p>
        </p:txBody>
      </p:sp>
      <p:sp>
        <p:nvSpPr>
          <p:cNvPr id="42" name="ZoneTexte 41">
            <a:extLst>
              <a:ext uri="{FF2B5EF4-FFF2-40B4-BE49-F238E27FC236}">
                <a16:creationId xmlns:a16="http://schemas.microsoft.com/office/drawing/2014/main" id="{0F9856B2-2045-D9DF-C71E-05B038844AE7}"/>
              </a:ext>
            </a:extLst>
          </p:cNvPr>
          <p:cNvSpPr txBox="1"/>
          <p:nvPr/>
        </p:nvSpPr>
        <p:spPr>
          <a:xfrm>
            <a:off x="6748802" y="1558569"/>
            <a:ext cx="2605571" cy="477054"/>
          </a:xfrm>
          <a:prstGeom prst="rect">
            <a:avLst/>
          </a:prstGeom>
          <a:noFill/>
        </p:spPr>
        <p:txBody>
          <a:bodyPr wrap="square" rtlCol="0">
            <a:spAutoFit/>
          </a:bodyPr>
          <a:lstStyle/>
          <a:p>
            <a:r>
              <a:rPr lang="fr-FR" sz="1400">
                <a:latin typeface="Montserrat SemiBold" panose="00000700000000000000" pitchFamily="50" charset="0"/>
              </a:rPr>
              <a:t>ARRIVÉE</a:t>
            </a:r>
          </a:p>
          <a:p>
            <a:r>
              <a:rPr lang="fr-FR" sz="1100">
                <a:latin typeface="Montserrat" panose="00000500000000000000" pitchFamily="50" charset="0"/>
              </a:rPr>
              <a:t>(Classement sur la ligne d’arrivée)</a:t>
            </a:r>
          </a:p>
        </p:txBody>
      </p:sp>
      <p:cxnSp>
        <p:nvCxnSpPr>
          <p:cNvPr id="10" name="Connecteur droit 9">
            <a:extLst>
              <a:ext uri="{FF2B5EF4-FFF2-40B4-BE49-F238E27FC236}">
                <a16:creationId xmlns:a16="http://schemas.microsoft.com/office/drawing/2014/main" id="{80FCD166-81B5-4CD3-11EC-5BCE2EC8AA5F}"/>
              </a:ext>
            </a:extLst>
          </p:cNvPr>
          <p:cNvCxnSpPr/>
          <p:nvPr/>
        </p:nvCxnSpPr>
        <p:spPr>
          <a:xfrm>
            <a:off x="3269413" y="1559375"/>
            <a:ext cx="0" cy="4246203"/>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E9A2B361-2724-1880-DBA0-17F3A2D20FDC}"/>
              </a:ext>
            </a:extLst>
          </p:cNvPr>
          <p:cNvCxnSpPr/>
          <p:nvPr/>
        </p:nvCxnSpPr>
        <p:spPr>
          <a:xfrm>
            <a:off x="6372047" y="1559375"/>
            <a:ext cx="0" cy="424620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839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EE97E77-F6F1-C25E-A883-57E1D1BB7B7E}"/>
              </a:ext>
            </a:extLst>
          </p:cNvPr>
          <p:cNvPicPr>
            <a:picLocks noChangeAspect="1"/>
          </p:cNvPicPr>
          <p:nvPr/>
        </p:nvPicPr>
        <p:blipFill>
          <a:blip r:embed="rId2"/>
          <a:src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E679C92-A54C-ED89-BA2A-571A4B90C902}"/>
              </a:ext>
            </a:extLst>
          </p:cNvPr>
          <p:cNvSpPr txBox="1"/>
          <p:nvPr/>
        </p:nvSpPr>
        <p:spPr>
          <a:xfrm>
            <a:off x="3175958" y="2644170"/>
            <a:ext cx="5840083" cy="1569660"/>
          </a:xfrm>
          <a:prstGeom prst="rect">
            <a:avLst/>
          </a:prstGeom>
          <a:noFill/>
        </p:spPr>
        <p:txBody>
          <a:bodyPr wrap="square" rtlCol="0">
            <a:spAutoFit/>
          </a:bodyPr>
          <a:lstStyle/>
          <a:p>
            <a:pPr algn="ctr"/>
            <a:r>
              <a:rPr lang="fr-FR" sz="4800">
                <a:solidFill>
                  <a:schemeClr val="bg1"/>
                </a:solidFill>
                <a:latin typeface="Montserrat ExtraBold" panose="00000900000000000000" pitchFamily="50" charset="0"/>
              </a:rPr>
              <a:t>FORMAT DE COMPÉTITION</a:t>
            </a:r>
          </a:p>
        </p:txBody>
      </p:sp>
      <p:pic>
        <p:nvPicPr>
          <p:cNvPr id="6" name="Image 5">
            <a:extLst>
              <a:ext uri="{FF2B5EF4-FFF2-40B4-BE49-F238E27FC236}">
                <a16:creationId xmlns:a16="http://schemas.microsoft.com/office/drawing/2014/main" id="{E171F281-8A85-B381-445D-E18E09D8E6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059" y="5151319"/>
            <a:ext cx="1435880" cy="769191"/>
          </a:xfrm>
          <a:prstGeom prst="rect">
            <a:avLst/>
          </a:prstGeom>
        </p:spPr>
      </p:pic>
    </p:spTree>
    <p:extLst>
      <p:ext uri="{BB962C8B-B14F-4D97-AF65-F5344CB8AC3E}">
        <p14:creationId xmlns:p14="http://schemas.microsoft.com/office/powerpoint/2010/main" val="23378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3857146" cy="369332"/>
          </a:xfrm>
          <a:prstGeom prst="rect">
            <a:avLst/>
          </a:prstGeom>
          <a:noFill/>
        </p:spPr>
        <p:txBody>
          <a:bodyPr wrap="none" rtlCol="0">
            <a:spAutoFit/>
          </a:bodyPr>
          <a:lstStyle/>
          <a:p>
            <a:r>
              <a:rPr lang="fr-FR">
                <a:latin typeface="Montserrat ExtraBold" panose="00000900000000000000" pitchFamily="50" charset="0"/>
              </a:rPr>
              <a:t>FORMAT DE LA COMPÉTITION</a:t>
            </a:r>
          </a:p>
        </p:txBody>
      </p:sp>
      <p:sp>
        <p:nvSpPr>
          <p:cNvPr id="9" name="ZoneTexte 8">
            <a:extLst>
              <a:ext uri="{FF2B5EF4-FFF2-40B4-BE49-F238E27FC236}">
                <a16:creationId xmlns:a16="http://schemas.microsoft.com/office/drawing/2014/main" id="{EAB8917C-1E73-E482-A937-FA6F89F02204}"/>
              </a:ext>
            </a:extLst>
          </p:cNvPr>
          <p:cNvSpPr txBox="1"/>
          <p:nvPr/>
        </p:nvSpPr>
        <p:spPr>
          <a:xfrm>
            <a:off x="595222" y="832183"/>
            <a:ext cx="11314979" cy="523220"/>
          </a:xfrm>
          <a:prstGeom prst="rect">
            <a:avLst/>
          </a:prstGeom>
          <a:noFill/>
        </p:spPr>
        <p:txBody>
          <a:bodyPr wrap="square" rtlCol="0">
            <a:spAutoFit/>
          </a:bodyPr>
          <a:lstStyle/>
          <a:p>
            <a:r>
              <a:rPr lang="fr-FR" sz="1400" dirty="0">
                <a:latin typeface="Montserrat" panose="00000500000000000000" pitchFamily="50" charset="0"/>
              </a:rPr>
              <a:t>La Coupe de France </a:t>
            </a:r>
            <a:r>
              <a:rPr lang="fr-FR" sz="1400" dirty="0" err="1">
                <a:latin typeface="Montserrat" panose="00000500000000000000" pitchFamily="50" charset="0"/>
              </a:rPr>
              <a:t>eCycling</a:t>
            </a:r>
            <a:r>
              <a:rPr lang="fr-FR" sz="1400" dirty="0">
                <a:latin typeface="Montserrat" panose="00000500000000000000" pitchFamily="50" charset="0"/>
              </a:rPr>
              <a:t> est une succession de 5 manches. </a:t>
            </a:r>
            <a:br>
              <a:rPr lang="fr-FR" sz="1400" dirty="0">
                <a:latin typeface="Montserrat" panose="00000500000000000000" pitchFamily="50" charset="0"/>
              </a:rPr>
            </a:br>
            <a:r>
              <a:rPr lang="fr-FR" sz="1400" dirty="0">
                <a:latin typeface="Montserrat" panose="00000500000000000000" pitchFamily="50" charset="0"/>
              </a:rPr>
              <a:t>Le vainqueur de la Coupe de France sera l’athlète ayant cumulés le plus de points au cours des différentes manches.</a:t>
            </a:r>
          </a:p>
        </p:txBody>
      </p:sp>
      <p:sp>
        <p:nvSpPr>
          <p:cNvPr id="2" name="ZoneTexte 1">
            <a:extLst>
              <a:ext uri="{FF2B5EF4-FFF2-40B4-BE49-F238E27FC236}">
                <a16:creationId xmlns:a16="http://schemas.microsoft.com/office/drawing/2014/main" id="{A4B84869-854A-3B1A-D99D-72F7DFF667E4}"/>
              </a:ext>
            </a:extLst>
          </p:cNvPr>
          <p:cNvSpPr txBox="1"/>
          <p:nvPr/>
        </p:nvSpPr>
        <p:spPr>
          <a:xfrm>
            <a:off x="595222" y="1768463"/>
            <a:ext cx="3190297" cy="369332"/>
          </a:xfrm>
          <a:prstGeom prst="rect">
            <a:avLst/>
          </a:prstGeom>
          <a:noFill/>
        </p:spPr>
        <p:txBody>
          <a:bodyPr wrap="none" rtlCol="0">
            <a:spAutoFit/>
          </a:bodyPr>
          <a:lstStyle/>
          <a:p>
            <a:r>
              <a:rPr lang="fr-FR" dirty="0">
                <a:latin typeface="Montserrat ExtraBold" panose="00000900000000000000" pitchFamily="50" charset="0"/>
              </a:rPr>
              <a:t>FORMAT DES EPREUVES</a:t>
            </a:r>
          </a:p>
        </p:txBody>
      </p:sp>
      <p:sp>
        <p:nvSpPr>
          <p:cNvPr id="4" name="ZoneTexte 3">
            <a:extLst>
              <a:ext uri="{FF2B5EF4-FFF2-40B4-BE49-F238E27FC236}">
                <a16:creationId xmlns:a16="http://schemas.microsoft.com/office/drawing/2014/main" id="{363F194E-91E4-8FBE-FCA0-B553675F1EBA}"/>
              </a:ext>
            </a:extLst>
          </p:cNvPr>
          <p:cNvSpPr txBox="1"/>
          <p:nvPr/>
        </p:nvSpPr>
        <p:spPr>
          <a:xfrm>
            <a:off x="595221" y="2137795"/>
            <a:ext cx="11314979" cy="4154984"/>
          </a:xfrm>
          <a:prstGeom prst="rect">
            <a:avLst/>
          </a:prstGeom>
          <a:noFill/>
        </p:spPr>
        <p:txBody>
          <a:bodyPr wrap="square" rtlCol="0">
            <a:spAutoFit/>
          </a:bodyPr>
          <a:lstStyle/>
          <a:p>
            <a:r>
              <a:rPr lang="fr-FR" sz="1200" b="1" dirty="0">
                <a:latin typeface="Montserrat" panose="00000500000000000000" pitchFamily="50" charset="0"/>
              </a:rPr>
              <a:t>Scratch</a:t>
            </a:r>
          </a:p>
          <a:p>
            <a:r>
              <a:rPr lang="fr-FR" sz="1200" dirty="0">
                <a:latin typeface="Montserrat" panose="00000500000000000000" pitchFamily="50" charset="0"/>
              </a:rPr>
              <a:t>Épreuve classique le vainqueur est celui qui franchit la ligne d’arrivée en premier. </a:t>
            </a:r>
          </a:p>
          <a:p>
            <a:endParaRPr lang="fr-FR" sz="1200" dirty="0">
              <a:latin typeface="Montserrat" panose="00000500000000000000" pitchFamily="50" charset="0"/>
            </a:endParaRPr>
          </a:p>
          <a:p>
            <a:r>
              <a:rPr lang="fr-FR" sz="1200" dirty="0">
                <a:latin typeface="Montserrat" panose="00000500000000000000" pitchFamily="50" charset="0"/>
              </a:rPr>
              <a:t>Le vainqueur marquera le nombre de point prévu à la manche en fonction du nombre de partant.</a:t>
            </a:r>
          </a:p>
          <a:p>
            <a:endParaRPr lang="fr-FR" sz="1200" dirty="0">
              <a:latin typeface="Montserrat" panose="00000500000000000000" pitchFamily="50" charset="0"/>
            </a:endParaRPr>
          </a:p>
          <a:p>
            <a:r>
              <a:rPr lang="fr-FR" sz="1200" b="1" dirty="0">
                <a:latin typeface="Montserrat" panose="00000500000000000000" pitchFamily="50" charset="0"/>
              </a:rPr>
              <a:t>Epic Scratch</a:t>
            </a:r>
          </a:p>
          <a:p>
            <a:r>
              <a:rPr lang="fr-FR" sz="1200" dirty="0">
                <a:latin typeface="Montserrat" panose="00000500000000000000" pitchFamily="50" charset="0"/>
              </a:rPr>
              <a:t>Épreuve dite « Epic » par sa distance bien plus longue que les épreuves d’</a:t>
            </a:r>
            <a:r>
              <a:rPr lang="fr-FR" sz="1200" dirty="0" err="1">
                <a:latin typeface="Montserrat" panose="00000500000000000000" pitchFamily="50" charset="0"/>
              </a:rPr>
              <a:t>eCycling</a:t>
            </a:r>
            <a:r>
              <a:rPr lang="fr-FR" sz="1200" dirty="0">
                <a:latin typeface="Montserrat" panose="00000500000000000000" pitchFamily="50" charset="0"/>
              </a:rPr>
              <a:t> en général, le vainqueur est celui qui franchit la ligne d’arrivée en premier. </a:t>
            </a:r>
          </a:p>
          <a:p>
            <a:endParaRPr lang="fr-FR" sz="1200" dirty="0">
              <a:latin typeface="Montserrat" panose="00000500000000000000" pitchFamily="50" charset="0"/>
            </a:endParaRPr>
          </a:p>
          <a:p>
            <a:r>
              <a:rPr lang="fr-FR" sz="1200" dirty="0">
                <a:latin typeface="Montserrat" panose="00000500000000000000" pitchFamily="50" charset="0"/>
              </a:rPr>
              <a:t>Le vainqueur marquera le nombre de point prévu à la manche en fonction du nombre de partant.</a:t>
            </a:r>
          </a:p>
          <a:p>
            <a:endParaRPr lang="fr-FR" sz="1200" b="1" dirty="0">
              <a:latin typeface="Montserrat" panose="00000500000000000000" pitchFamily="50" charset="0"/>
            </a:endParaRPr>
          </a:p>
          <a:p>
            <a:r>
              <a:rPr lang="fr-FR" sz="1200" b="1" dirty="0">
                <a:latin typeface="Montserrat" panose="00000500000000000000" pitchFamily="50" charset="0"/>
              </a:rPr>
              <a:t>Courses aux Points</a:t>
            </a:r>
          </a:p>
          <a:p>
            <a:r>
              <a:rPr lang="fr-FR" sz="1200" dirty="0">
                <a:latin typeface="Montserrat" panose="00000500000000000000" pitchFamily="50" charset="0"/>
              </a:rPr>
              <a:t>La course aux points est une épreuve où l’athlète qui cumulera le plus de points remportera l’épreuve. (Voir barème de la Course aux Points)</a:t>
            </a:r>
          </a:p>
          <a:p>
            <a:endParaRPr lang="fr-FR" sz="1200" dirty="0">
              <a:latin typeface="Montserrat" panose="00000500000000000000" pitchFamily="50" charset="0"/>
            </a:endParaRPr>
          </a:p>
          <a:p>
            <a:r>
              <a:rPr lang="fr-FR" sz="1200" dirty="0">
                <a:latin typeface="Montserrat" panose="00000500000000000000" pitchFamily="50" charset="0"/>
              </a:rPr>
              <a:t>Le vainqueur du groupe marquera le nombre de point prévu à la manche en fonction du nombre de partant.</a:t>
            </a:r>
          </a:p>
          <a:p>
            <a:br>
              <a:rPr lang="fr-FR" sz="1200" dirty="0">
                <a:latin typeface="Montserrat" panose="00000500000000000000" pitchFamily="50" charset="0"/>
              </a:rPr>
            </a:br>
            <a:r>
              <a:rPr lang="fr-FR" sz="1200" b="1" dirty="0">
                <a:latin typeface="Montserrat" panose="00000500000000000000" pitchFamily="50" charset="0"/>
              </a:rPr>
              <a:t>Short Race</a:t>
            </a:r>
          </a:p>
          <a:p>
            <a:r>
              <a:rPr lang="fr-FR" sz="1200" dirty="0">
                <a:latin typeface="Montserrat" panose="00000500000000000000" pitchFamily="50" charset="0"/>
              </a:rPr>
              <a:t>Le format Short Race est une succession d’épreuves de format court et intense (ITT, SPRINT, KOM)</a:t>
            </a:r>
            <a:br>
              <a:rPr lang="fr-FR" sz="1200" dirty="0">
                <a:latin typeface="Montserrat" panose="00000500000000000000" pitchFamily="50" charset="0"/>
              </a:rPr>
            </a:br>
            <a:r>
              <a:rPr lang="fr-FR" sz="1200" dirty="0">
                <a:latin typeface="Montserrat" panose="00000500000000000000" pitchFamily="50" charset="0"/>
              </a:rPr>
              <a:t>L’athlète qui, à l’addition des places sur les 3 épreuves, obtient le nombre le plus faible remportera l’épreuve.</a:t>
            </a:r>
          </a:p>
          <a:p>
            <a:endParaRPr lang="fr-FR" sz="1200" dirty="0">
              <a:latin typeface="Montserrat" panose="00000500000000000000" pitchFamily="50" charset="0"/>
            </a:endParaRPr>
          </a:p>
          <a:p>
            <a:r>
              <a:rPr lang="fr-FR" sz="1200" dirty="0">
                <a:latin typeface="Montserrat" panose="00000500000000000000" pitchFamily="50" charset="0"/>
              </a:rPr>
              <a:t>Le vainqueur du groupe marquera le nombre de point prévu à la manche en fonction du nombre de partant.</a:t>
            </a:r>
          </a:p>
          <a:p>
            <a:endParaRPr lang="fr-FR" sz="1200" dirty="0">
              <a:latin typeface="Montserrat" panose="00000500000000000000" pitchFamily="50" charset="0"/>
            </a:endParaRPr>
          </a:p>
        </p:txBody>
      </p:sp>
    </p:spTree>
    <p:extLst>
      <p:ext uri="{BB962C8B-B14F-4D97-AF65-F5344CB8AC3E}">
        <p14:creationId xmlns:p14="http://schemas.microsoft.com/office/powerpoint/2010/main" val="88244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2210862" cy="369332"/>
          </a:xfrm>
          <a:prstGeom prst="rect">
            <a:avLst/>
          </a:prstGeom>
          <a:noFill/>
        </p:spPr>
        <p:txBody>
          <a:bodyPr wrap="none" rtlCol="0">
            <a:spAutoFit/>
          </a:bodyPr>
          <a:lstStyle/>
          <a:p>
            <a:r>
              <a:rPr lang="fr-FR">
                <a:latin typeface="Montserrat ExtraBold" panose="00000900000000000000" pitchFamily="50" charset="0"/>
              </a:rPr>
              <a:t>DATE ET HEURE</a:t>
            </a:r>
          </a:p>
        </p:txBody>
      </p:sp>
      <p:sp>
        <p:nvSpPr>
          <p:cNvPr id="3" name="ZoneTexte 2">
            <a:extLst>
              <a:ext uri="{FF2B5EF4-FFF2-40B4-BE49-F238E27FC236}">
                <a16:creationId xmlns:a16="http://schemas.microsoft.com/office/drawing/2014/main" id="{1CF340D2-8A1C-6B69-1E8B-7BF4D9D4F870}"/>
              </a:ext>
            </a:extLst>
          </p:cNvPr>
          <p:cNvSpPr txBox="1"/>
          <p:nvPr/>
        </p:nvSpPr>
        <p:spPr>
          <a:xfrm>
            <a:off x="595223" y="947549"/>
            <a:ext cx="5805578" cy="307777"/>
          </a:xfrm>
          <a:prstGeom prst="rect">
            <a:avLst/>
          </a:prstGeom>
          <a:noFill/>
        </p:spPr>
        <p:txBody>
          <a:bodyPr wrap="square" rtlCol="0">
            <a:spAutoFit/>
          </a:bodyPr>
          <a:lstStyle/>
          <a:p>
            <a:r>
              <a:rPr lang="fr-FR" sz="1400">
                <a:latin typeface="Montserrat" panose="00000500000000000000" pitchFamily="50" charset="0"/>
              </a:rPr>
              <a:t>Coupe de France </a:t>
            </a:r>
            <a:r>
              <a:rPr lang="fr-FR" sz="1400" err="1">
                <a:latin typeface="Montserrat" panose="00000500000000000000" pitchFamily="50" charset="0"/>
              </a:rPr>
              <a:t>eCycling</a:t>
            </a:r>
            <a:r>
              <a:rPr lang="fr-FR" sz="1400">
                <a:latin typeface="Montserrat" panose="00000500000000000000" pitchFamily="50" charset="0"/>
              </a:rPr>
              <a:t> 2023/2024</a:t>
            </a:r>
          </a:p>
        </p:txBody>
      </p:sp>
      <p:sp>
        <p:nvSpPr>
          <p:cNvPr id="30" name="ZoneTexte 29">
            <a:extLst>
              <a:ext uri="{FF2B5EF4-FFF2-40B4-BE49-F238E27FC236}">
                <a16:creationId xmlns:a16="http://schemas.microsoft.com/office/drawing/2014/main" id="{F142224B-986E-4AA1-A3AB-9C205DE28C4D}"/>
              </a:ext>
            </a:extLst>
          </p:cNvPr>
          <p:cNvSpPr txBox="1"/>
          <p:nvPr/>
        </p:nvSpPr>
        <p:spPr>
          <a:xfrm>
            <a:off x="595223" y="1582340"/>
            <a:ext cx="1119217" cy="369332"/>
          </a:xfrm>
          <a:prstGeom prst="rect">
            <a:avLst/>
          </a:prstGeom>
          <a:noFill/>
        </p:spPr>
        <p:txBody>
          <a:bodyPr wrap="none" rtlCol="0">
            <a:spAutoFit/>
          </a:bodyPr>
          <a:lstStyle/>
          <a:p>
            <a:r>
              <a:rPr lang="fr-FR" dirty="0"/>
              <a:t>Manche 1</a:t>
            </a:r>
          </a:p>
        </p:txBody>
      </p:sp>
      <p:sp>
        <p:nvSpPr>
          <p:cNvPr id="32" name="ZoneTexte 31">
            <a:extLst>
              <a:ext uri="{FF2B5EF4-FFF2-40B4-BE49-F238E27FC236}">
                <a16:creationId xmlns:a16="http://schemas.microsoft.com/office/drawing/2014/main" id="{A35D170A-E7BD-A5DA-3D6F-202E9A9074F8}"/>
              </a:ext>
            </a:extLst>
          </p:cNvPr>
          <p:cNvSpPr txBox="1"/>
          <p:nvPr/>
        </p:nvSpPr>
        <p:spPr>
          <a:xfrm>
            <a:off x="1942382" y="1582340"/>
            <a:ext cx="2650662" cy="369332"/>
          </a:xfrm>
          <a:prstGeom prst="rect">
            <a:avLst/>
          </a:prstGeom>
          <a:noFill/>
        </p:spPr>
        <p:txBody>
          <a:bodyPr wrap="none" rtlCol="0">
            <a:spAutoFit/>
          </a:bodyPr>
          <a:lstStyle/>
          <a:p>
            <a:r>
              <a:rPr lang="fr-FR" b="1" dirty="0"/>
              <a:t>Mercredi 30 octobre 2024</a:t>
            </a:r>
          </a:p>
        </p:txBody>
      </p:sp>
      <p:sp>
        <p:nvSpPr>
          <p:cNvPr id="33" name="ZoneTexte 32">
            <a:extLst>
              <a:ext uri="{FF2B5EF4-FFF2-40B4-BE49-F238E27FC236}">
                <a16:creationId xmlns:a16="http://schemas.microsoft.com/office/drawing/2014/main" id="{1D9C1437-B8B6-9BF5-A160-7F77758AE345}"/>
              </a:ext>
            </a:extLst>
          </p:cNvPr>
          <p:cNvSpPr txBox="1"/>
          <p:nvPr/>
        </p:nvSpPr>
        <p:spPr>
          <a:xfrm>
            <a:off x="5048602" y="1582340"/>
            <a:ext cx="865878" cy="369332"/>
          </a:xfrm>
          <a:prstGeom prst="rect">
            <a:avLst/>
          </a:prstGeom>
          <a:noFill/>
        </p:spPr>
        <p:txBody>
          <a:bodyPr wrap="none" rtlCol="0">
            <a:spAutoFit/>
          </a:bodyPr>
          <a:lstStyle/>
          <a:p>
            <a:r>
              <a:rPr lang="fr-FR" dirty="0"/>
              <a:t>Scratch</a:t>
            </a:r>
          </a:p>
        </p:txBody>
      </p:sp>
      <p:sp>
        <p:nvSpPr>
          <p:cNvPr id="34" name="ZoneTexte 33">
            <a:extLst>
              <a:ext uri="{FF2B5EF4-FFF2-40B4-BE49-F238E27FC236}">
                <a16:creationId xmlns:a16="http://schemas.microsoft.com/office/drawing/2014/main" id="{EC5D9103-C88C-8692-0AE1-89A250D34E48}"/>
              </a:ext>
            </a:extLst>
          </p:cNvPr>
          <p:cNvSpPr txBox="1"/>
          <p:nvPr/>
        </p:nvSpPr>
        <p:spPr>
          <a:xfrm>
            <a:off x="7130257" y="1582340"/>
            <a:ext cx="776175" cy="369332"/>
          </a:xfrm>
          <a:prstGeom prst="rect">
            <a:avLst/>
          </a:prstGeom>
          <a:noFill/>
        </p:spPr>
        <p:txBody>
          <a:bodyPr wrap="none" rtlCol="0">
            <a:spAutoFit/>
          </a:bodyPr>
          <a:lstStyle/>
          <a:p>
            <a:r>
              <a:rPr lang="fr-FR" b="1"/>
              <a:t>19h30</a:t>
            </a:r>
          </a:p>
        </p:txBody>
      </p:sp>
      <p:sp>
        <p:nvSpPr>
          <p:cNvPr id="35" name="ZoneTexte 34">
            <a:extLst>
              <a:ext uri="{FF2B5EF4-FFF2-40B4-BE49-F238E27FC236}">
                <a16:creationId xmlns:a16="http://schemas.microsoft.com/office/drawing/2014/main" id="{9FA87A4E-A621-F22F-B562-04F814E11260}"/>
              </a:ext>
            </a:extLst>
          </p:cNvPr>
          <p:cNvSpPr txBox="1"/>
          <p:nvPr/>
        </p:nvSpPr>
        <p:spPr>
          <a:xfrm>
            <a:off x="595223" y="1951672"/>
            <a:ext cx="1119217" cy="369332"/>
          </a:xfrm>
          <a:prstGeom prst="rect">
            <a:avLst/>
          </a:prstGeom>
          <a:noFill/>
        </p:spPr>
        <p:txBody>
          <a:bodyPr wrap="none" rtlCol="0">
            <a:spAutoFit/>
          </a:bodyPr>
          <a:lstStyle/>
          <a:p>
            <a:r>
              <a:rPr lang="fr-FR"/>
              <a:t>Manche 2</a:t>
            </a:r>
          </a:p>
        </p:txBody>
      </p:sp>
      <p:sp>
        <p:nvSpPr>
          <p:cNvPr id="36" name="ZoneTexte 35">
            <a:extLst>
              <a:ext uri="{FF2B5EF4-FFF2-40B4-BE49-F238E27FC236}">
                <a16:creationId xmlns:a16="http://schemas.microsoft.com/office/drawing/2014/main" id="{C60E9599-C860-567C-2EC1-52D0C29A7DC9}"/>
              </a:ext>
            </a:extLst>
          </p:cNvPr>
          <p:cNvSpPr txBox="1"/>
          <p:nvPr/>
        </p:nvSpPr>
        <p:spPr>
          <a:xfrm>
            <a:off x="1942382" y="1951672"/>
            <a:ext cx="2768707" cy="369332"/>
          </a:xfrm>
          <a:prstGeom prst="rect">
            <a:avLst/>
          </a:prstGeom>
          <a:noFill/>
        </p:spPr>
        <p:txBody>
          <a:bodyPr wrap="none" rtlCol="0">
            <a:spAutoFit/>
          </a:bodyPr>
          <a:lstStyle/>
          <a:p>
            <a:r>
              <a:rPr lang="fr-FR" b="1" dirty="0"/>
              <a:t>Mercredi 6 novembre 2024</a:t>
            </a:r>
          </a:p>
        </p:txBody>
      </p:sp>
      <p:sp>
        <p:nvSpPr>
          <p:cNvPr id="37" name="ZoneTexte 36">
            <a:extLst>
              <a:ext uri="{FF2B5EF4-FFF2-40B4-BE49-F238E27FC236}">
                <a16:creationId xmlns:a16="http://schemas.microsoft.com/office/drawing/2014/main" id="{E419FB0A-3FB5-F050-B382-2B9029A88025}"/>
              </a:ext>
            </a:extLst>
          </p:cNvPr>
          <p:cNvSpPr txBox="1"/>
          <p:nvPr/>
        </p:nvSpPr>
        <p:spPr>
          <a:xfrm>
            <a:off x="5048602" y="1951672"/>
            <a:ext cx="1192955" cy="369332"/>
          </a:xfrm>
          <a:prstGeom prst="rect">
            <a:avLst/>
          </a:prstGeom>
          <a:noFill/>
        </p:spPr>
        <p:txBody>
          <a:bodyPr wrap="none" rtlCol="0">
            <a:spAutoFit/>
          </a:bodyPr>
          <a:lstStyle/>
          <a:p>
            <a:r>
              <a:rPr lang="fr-FR" dirty="0"/>
              <a:t>Short Race</a:t>
            </a:r>
          </a:p>
        </p:txBody>
      </p:sp>
      <p:sp>
        <p:nvSpPr>
          <p:cNvPr id="38" name="ZoneTexte 37">
            <a:extLst>
              <a:ext uri="{FF2B5EF4-FFF2-40B4-BE49-F238E27FC236}">
                <a16:creationId xmlns:a16="http://schemas.microsoft.com/office/drawing/2014/main" id="{AC353C95-97A0-9C8A-0611-D9961336940A}"/>
              </a:ext>
            </a:extLst>
          </p:cNvPr>
          <p:cNvSpPr txBox="1"/>
          <p:nvPr/>
        </p:nvSpPr>
        <p:spPr>
          <a:xfrm>
            <a:off x="7130257" y="1951672"/>
            <a:ext cx="776175" cy="369332"/>
          </a:xfrm>
          <a:prstGeom prst="rect">
            <a:avLst/>
          </a:prstGeom>
          <a:noFill/>
        </p:spPr>
        <p:txBody>
          <a:bodyPr wrap="none" rtlCol="0">
            <a:spAutoFit/>
          </a:bodyPr>
          <a:lstStyle/>
          <a:p>
            <a:r>
              <a:rPr lang="fr-FR" b="1"/>
              <a:t>19h30</a:t>
            </a:r>
          </a:p>
        </p:txBody>
      </p:sp>
      <p:sp>
        <p:nvSpPr>
          <p:cNvPr id="39" name="ZoneTexte 38">
            <a:extLst>
              <a:ext uri="{FF2B5EF4-FFF2-40B4-BE49-F238E27FC236}">
                <a16:creationId xmlns:a16="http://schemas.microsoft.com/office/drawing/2014/main" id="{83350122-66BD-1F70-D478-C0A9989FEB1D}"/>
              </a:ext>
            </a:extLst>
          </p:cNvPr>
          <p:cNvSpPr txBox="1"/>
          <p:nvPr/>
        </p:nvSpPr>
        <p:spPr>
          <a:xfrm>
            <a:off x="604776" y="2321004"/>
            <a:ext cx="1119217" cy="369332"/>
          </a:xfrm>
          <a:prstGeom prst="rect">
            <a:avLst/>
          </a:prstGeom>
          <a:noFill/>
        </p:spPr>
        <p:txBody>
          <a:bodyPr wrap="none" rtlCol="0">
            <a:spAutoFit/>
          </a:bodyPr>
          <a:lstStyle/>
          <a:p>
            <a:r>
              <a:rPr lang="fr-FR"/>
              <a:t>Manche 3</a:t>
            </a:r>
          </a:p>
        </p:txBody>
      </p:sp>
      <p:sp>
        <p:nvSpPr>
          <p:cNvPr id="40" name="ZoneTexte 39">
            <a:extLst>
              <a:ext uri="{FF2B5EF4-FFF2-40B4-BE49-F238E27FC236}">
                <a16:creationId xmlns:a16="http://schemas.microsoft.com/office/drawing/2014/main" id="{F983371C-1351-8866-4A71-7E16801E7275}"/>
              </a:ext>
            </a:extLst>
          </p:cNvPr>
          <p:cNvSpPr txBox="1"/>
          <p:nvPr/>
        </p:nvSpPr>
        <p:spPr>
          <a:xfrm>
            <a:off x="1951935" y="2321004"/>
            <a:ext cx="2885726" cy="369332"/>
          </a:xfrm>
          <a:prstGeom prst="rect">
            <a:avLst/>
          </a:prstGeom>
          <a:noFill/>
        </p:spPr>
        <p:txBody>
          <a:bodyPr wrap="none" rtlCol="0">
            <a:spAutoFit/>
          </a:bodyPr>
          <a:lstStyle/>
          <a:p>
            <a:r>
              <a:rPr lang="fr-FR" b="1" dirty="0"/>
              <a:t>Mercredi 20 novembre 2024</a:t>
            </a:r>
          </a:p>
        </p:txBody>
      </p:sp>
      <p:sp>
        <p:nvSpPr>
          <p:cNvPr id="41" name="ZoneTexte 40">
            <a:extLst>
              <a:ext uri="{FF2B5EF4-FFF2-40B4-BE49-F238E27FC236}">
                <a16:creationId xmlns:a16="http://schemas.microsoft.com/office/drawing/2014/main" id="{8E1FBE62-B7C1-03E1-C238-2341A9AB8E18}"/>
              </a:ext>
            </a:extLst>
          </p:cNvPr>
          <p:cNvSpPr txBox="1"/>
          <p:nvPr/>
        </p:nvSpPr>
        <p:spPr>
          <a:xfrm>
            <a:off x="5058155" y="2321004"/>
            <a:ext cx="1853713" cy="369332"/>
          </a:xfrm>
          <a:prstGeom prst="rect">
            <a:avLst/>
          </a:prstGeom>
          <a:noFill/>
        </p:spPr>
        <p:txBody>
          <a:bodyPr wrap="none" rtlCol="0">
            <a:spAutoFit/>
          </a:bodyPr>
          <a:lstStyle/>
          <a:p>
            <a:r>
              <a:rPr lang="fr-FR" dirty="0"/>
              <a:t>Course aux points</a:t>
            </a:r>
          </a:p>
        </p:txBody>
      </p:sp>
      <p:sp>
        <p:nvSpPr>
          <p:cNvPr id="42" name="ZoneTexte 41">
            <a:extLst>
              <a:ext uri="{FF2B5EF4-FFF2-40B4-BE49-F238E27FC236}">
                <a16:creationId xmlns:a16="http://schemas.microsoft.com/office/drawing/2014/main" id="{F9ADC5BA-DD1F-CB19-5AD7-197AEA55D275}"/>
              </a:ext>
            </a:extLst>
          </p:cNvPr>
          <p:cNvSpPr txBox="1"/>
          <p:nvPr/>
        </p:nvSpPr>
        <p:spPr>
          <a:xfrm>
            <a:off x="7139810" y="2321004"/>
            <a:ext cx="776175" cy="369332"/>
          </a:xfrm>
          <a:prstGeom prst="rect">
            <a:avLst/>
          </a:prstGeom>
          <a:noFill/>
        </p:spPr>
        <p:txBody>
          <a:bodyPr wrap="none" rtlCol="0">
            <a:spAutoFit/>
          </a:bodyPr>
          <a:lstStyle/>
          <a:p>
            <a:r>
              <a:rPr lang="fr-FR" b="1"/>
              <a:t>19h30</a:t>
            </a:r>
          </a:p>
        </p:txBody>
      </p:sp>
      <p:sp>
        <p:nvSpPr>
          <p:cNvPr id="43" name="ZoneTexte 42">
            <a:extLst>
              <a:ext uri="{FF2B5EF4-FFF2-40B4-BE49-F238E27FC236}">
                <a16:creationId xmlns:a16="http://schemas.microsoft.com/office/drawing/2014/main" id="{D64F0E3D-6AC9-4F2F-9545-E23F6A7A3212}"/>
              </a:ext>
            </a:extLst>
          </p:cNvPr>
          <p:cNvSpPr txBox="1"/>
          <p:nvPr/>
        </p:nvSpPr>
        <p:spPr>
          <a:xfrm>
            <a:off x="604776" y="2690336"/>
            <a:ext cx="1119217" cy="369332"/>
          </a:xfrm>
          <a:prstGeom prst="rect">
            <a:avLst/>
          </a:prstGeom>
          <a:noFill/>
        </p:spPr>
        <p:txBody>
          <a:bodyPr wrap="none" rtlCol="0">
            <a:spAutoFit/>
          </a:bodyPr>
          <a:lstStyle/>
          <a:p>
            <a:r>
              <a:rPr lang="fr-FR"/>
              <a:t>Manche 4</a:t>
            </a:r>
          </a:p>
        </p:txBody>
      </p:sp>
      <p:sp>
        <p:nvSpPr>
          <p:cNvPr id="44" name="ZoneTexte 43">
            <a:extLst>
              <a:ext uri="{FF2B5EF4-FFF2-40B4-BE49-F238E27FC236}">
                <a16:creationId xmlns:a16="http://schemas.microsoft.com/office/drawing/2014/main" id="{8B35E792-A4FB-098D-32F0-A2ACC231128B}"/>
              </a:ext>
            </a:extLst>
          </p:cNvPr>
          <p:cNvSpPr txBox="1"/>
          <p:nvPr/>
        </p:nvSpPr>
        <p:spPr>
          <a:xfrm>
            <a:off x="1951935" y="2690336"/>
            <a:ext cx="2867708" cy="369332"/>
          </a:xfrm>
          <a:prstGeom prst="rect">
            <a:avLst/>
          </a:prstGeom>
          <a:noFill/>
        </p:spPr>
        <p:txBody>
          <a:bodyPr wrap="none" rtlCol="0">
            <a:spAutoFit/>
          </a:bodyPr>
          <a:lstStyle/>
          <a:p>
            <a:r>
              <a:rPr lang="fr-FR" b="1" dirty="0"/>
              <a:t>Mercredi 11 décembre 2024</a:t>
            </a:r>
          </a:p>
        </p:txBody>
      </p:sp>
      <p:sp>
        <p:nvSpPr>
          <p:cNvPr id="45" name="ZoneTexte 44">
            <a:extLst>
              <a:ext uri="{FF2B5EF4-FFF2-40B4-BE49-F238E27FC236}">
                <a16:creationId xmlns:a16="http://schemas.microsoft.com/office/drawing/2014/main" id="{81774817-5C0D-26D3-FD3B-7FB82C165E8A}"/>
              </a:ext>
            </a:extLst>
          </p:cNvPr>
          <p:cNvSpPr txBox="1"/>
          <p:nvPr/>
        </p:nvSpPr>
        <p:spPr>
          <a:xfrm>
            <a:off x="5058155" y="2690336"/>
            <a:ext cx="1789208" cy="369332"/>
          </a:xfrm>
          <a:prstGeom prst="rect">
            <a:avLst/>
          </a:prstGeom>
          <a:noFill/>
        </p:spPr>
        <p:txBody>
          <a:bodyPr wrap="none" rtlCol="0">
            <a:spAutoFit/>
          </a:bodyPr>
          <a:lstStyle/>
          <a:p>
            <a:r>
              <a:rPr lang="fr-FR" dirty="0"/>
              <a:t>Epic scratch Race</a:t>
            </a:r>
          </a:p>
        </p:txBody>
      </p:sp>
      <p:sp>
        <p:nvSpPr>
          <p:cNvPr id="46" name="ZoneTexte 45">
            <a:extLst>
              <a:ext uri="{FF2B5EF4-FFF2-40B4-BE49-F238E27FC236}">
                <a16:creationId xmlns:a16="http://schemas.microsoft.com/office/drawing/2014/main" id="{A5C2A0B9-589C-9CA6-BF6F-3309F742BB73}"/>
              </a:ext>
            </a:extLst>
          </p:cNvPr>
          <p:cNvSpPr txBox="1"/>
          <p:nvPr/>
        </p:nvSpPr>
        <p:spPr>
          <a:xfrm>
            <a:off x="7139810" y="2690336"/>
            <a:ext cx="776175" cy="369332"/>
          </a:xfrm>
          <a:prstGeom prst="rect">
            <a:avLst/>
          </a:prstGeom>
          <a:noFill/>
        </p:spPr>
        <p:txBody>
          <a:bodyPr wrap="none" rtlCol="0">
            <a:spAutoFit/>
          </a:bodyPr>
          <a:lstStyle/>
          <a:p>
            <a:r>
              <a:rPr lang="fr-FR" b="1"/>
              <a:t>19h30</a:t>
            </a:r>
          </a:p>
        </p:txBody>
      </p:sp>
      <p:sp>
        <p:nvSpPr>
          <p:cNvPr id="47" name="ZoneTexte 46">
            <a:extLst>
              <a:ext uri="{FF2B5EF4-FFF2-40B4-BE49-F238E27FC236}">
                <a16:creationId xmlns:a16="http://schemas.microsoft.com/office/drawing/2014/main" id="{CBD2F112-9A35-B154-3F4C-526CF900EE75}"/>
              </a:ext>
            </a:extLst>
          </p:cNvPr>
          <p:cNvSpPr txBox="1"/>
          <p:nvPr/>
        </p:nvSpPr>
        <p:spPr>
          <a:xfrm>
            <a:off x="604776" y="3059668"/>
            <a:ext cx="1119217" cy="369332"/>
          </a:xfrm>
          <a:prstGeom prst="rect">
            <a:avLst/>
          </a:prstGeom>
          <a:noFill/>
        </p:spPr>
        <p:txBody>
          <a:bodyPr wrap="none" rtlCol="0">
            <a:spAutoFit/>
          </a:bodyPr>
          <a:lstStyle/>
          <a:p>
            <a:r>
              <a:rPr lang="fr-FR"/>
              <a:t>Manche 5</a:t>
            </a:r>
          </a:p>
        </p:txBody>
      </p:sp>
      <p:sp>
        <p:nvSpPr>
          <p:cNvPr id="48" name="ZoneTexte 47">
            <a:extLst>
              <a:ext uri="{FF2B5EF4-FFF2-40B4-BE49-F238E27FC236}">
                <a16:creationId xmlns:a16="http://schemas.microsoft.com/office/drawing/2014/main" id="{2993C7FE-F52C-65B8-98F3-AD92963BBB36}"/>
              </a:ext>
            </a:extLst>
          </p:cNvPr>
          <p:cNvSpPr txBox="1"/>
          <p:nvPr/>
        </p:nvSpPr>
        <p:spPr>
          <a:xfrm>
            <a:off x="1951935" y="3059668"/>
            <a:ext cx="2867708" cy="369332"/>
          </a:xfrm>
          <a:prstGeom prst="rect">
            <a:avLst/>
          </a:prstGeom>
          <a:noFill/>
        </p:spPr>
        <p:txBody>
          <a:bodyPr wrap="none" rtlCol="0">
            <a:spAutoFit/>
          </a:bodyPr>
          <a:lstStyle/>
          <a:p>
            <a:r>
              <a:rPr lang="fr-FR" b="1" dirty="0"/>
              <a:t>Mercredi 18 décembre 2024</a:t>
            </a:r>
          </a:p>
        </p:txBody>
      </p:sp>
      <p:sp>
        <p:nvSpPr>
          <p:cNvPr id="49" name="ZoneTexte 48">
            <a:extLst>
              <a:ext uri="{FF2B5EF4-FFF2-40B4-BE49-F238E27FC236}">
                <a16:creationId xmlns:a16="http://schemas.microsoft.com/office/drawing/2014/main" id="{2086AC01-95BF-C0E7-21ED-8359668701FF}"/>
              </a:ext>
            </a:extLst>
          </p:cNvPr>
          <p:cNvSpPr txBox="1"/>
          <p:nvPr/>
        </p:nvSpPr>
        <p:spPr>
          <a:xfrm>
            <a:off x="5058155" y="3059668"/>
            <a:ext cx="1853713" cy="369332"/>
          </a:xfrm>
          <a:prstGeom prst="rect">
            <a:avLst/>
          </a:prstGeom>
          <a:noFill/>
        </p:spPr>
        <p:txBody>
          <a:bodyPr wrap="none" rtlCol="0">
            <a:spAutoFit/>
          </a:bodyPr>
          <a:lstStyle/>
          <a:p>
            <a:r>
              <a:rPr lang="fr-FR" dirty="0"/>
              <a:t>Course aux points</a:t>
            </a:r>
          </a:p>
        </p:txBody>
      </p:sp>
      <p:sp>
        <p:nvSpPr>
          <p:cNvPr id="50" name="ZoneTexte 49">
            <a:extLst>
              <a:ext uri="{FF2B5EF4-FFF2-40B4-BE49-F238E27FC236}">
                <a16:creationId xmlns:a16="http://schemas.microsoft.com/office/drawing/2014/main" id="{FFEB2FC2-DB3B-98CA-285D-55F11F9D3E9E}"/>
              </a:ext>
            </a:extLst>
          </p:cNvPr>
          <p:cNvSpPr txBox="1"/>
          <p:nvPr/>
        </p:nvSpPr>
        <p:spPr>
          <a:xfrm>
            <a:off x="7139810" y="3059668"/>
            <a:ext cx="776175" cy="369332"/>
          </a:xfrm>
          <a:prstGeom prst="rect">
            <a:avLst/>
          </a:prstGeom>
          <a:noFill/>
        </p:spPr>
        <p:txBody>
          <a:bodyPr wrap="none" rtlCol="0">
            <a:spAutoFit/>
          </a:bodyPr>
          <a:lstStyle/>
          <a:p>
            <a:r>
              <a:rPr lang="fr-FR" b="1"/>
              <a:t>19h30</a:t>
            </a:r>
          </a:p>
        </p:txBody>
      </p:sp>
      <p:sp>
        <p:nvSpPr>
          <p:cNvPr id="59" name="ZoneTexte 58">
            <a:extLst>
              <a:ext uri="{FF2B5EF4-FFF2-40B4-BE49-F238E27FC236}">
                <a16:creationId xmlns:a16="http://schemas.microsoft.com/office/drawing/2014/main" id="{CB2EF30E-5FCC-881D-F467-BE5321B66C47}"/>
              </a:ext>
            </a:extLst>
          </p:cNvPr>
          <p:cNvSpPr txBox="1"/>
          <p:nvPr/>
        </p:nvSpPr>
        <p:spPr>
          <a:xfrm>
            <a:off x="8043996" y="1582340"/>
            <a:ext cx="532518" cy="369332"/>
          </a:xfrm>
          <a:prstGeom prst="rect">
            <a:avLst/>
          </a:prstGeom>
          <a:noFill/>
        </p:spPr>
        <p:txBody>
          <a:bodyPr wrap="none" rtlCol="0">
            <a:spAutoFit/>
          </a:bodyPr>
          <a:lstStyle/>
          <a:p>
            <a:pPr algn="ctr"/>
            <a:r>
              <a:rPr lang="fr-FR"/>
              <a:t>CET</a:t>
            </a:r>
          </a:p>
        </p:txBody>
      </p:sp>
      <p:sp>
        <p:nvSpPr>
          <p:cNvPr id="60" name="ZoneTexte 59">
            <a:extLst>
              <a:ext uri="{FF2B5EF4-FFF2-40B4-BE49-F238E27FC236}">
                <a16:creationId xmlns:a16="http://schemas.microsoft.com/office/drawing/2014/main" id="{ECA000A5-94EE-F297-39DA-8D1309489560}"/>
              </a:ext>
            </a:extLst>
          </p:cNvPr>
          <p:cNvSpPr txBox="1"/>
          <p:nvPr/>
        </p:nvSpPr>
        <p:spPr>
          <a:xfrm>
            <a:off x="8043996" y="1951672"/>
            <a:ext cx="532518" cy="369332"/>
          </a:xfrm>
          <a:prstGeom prst="rect">
            <a:avLst/>
          </a:prstGeom>
          <a:noFill/>
        </p:spPr>
        <p:txBody>
          <a:bodyPr wrap="none" rtlCol="0">
            <a:spAutoFit/>
          </a:bodyPr>
          <a:lstStyle/>
          <a:p>
            <a:pPr algn="ctr"/>
            <a:r>
              <a:rPr lang="fr-FR"/>
              <a:t>CET</a:t>
            </a:r>
          </a:p>
        </p:txBody>
      </p:sp>
      <p:sp>
        <p:nvSpPr>
          <p:cNvPr id="61" name="ZoneTexte 60">
            <a:extLst>
              <a:ext uri="{FF2B5EF4-FFF2-40B4-BE49-F238E27FC236}">
                <a16:creationId xmlns:a16="http://schemas.microsoft.com/office/drawing/2014/main" id="{260010A0-E59B-2F6B-68EE-A994117B667F}"/>
              </a:ext>
            </a:extLst>
          </p:cNvPr>
          <p:cNvSpPr txBox="1"/>
          <p:nvPr/>
        </p:nvSpPr>
        <p:spPr>
          <a:xfrm>
            <a:off x="8043996" y="2321004"/>
            <a:ext cx="532518" cy="369332"/>
          </a:xfrm>
          <a:prstGeom prst="rect">
            <a:avLst/>
          </a:prstGeom>
          <a:noFill/>
        </p:spPr>
        <p:txBody>
          <a:bodyPr wrap="none" rtlCol="0">
            <a:spAutoFit/>
          </a:bodyPr>
          <a:lstStyle/>
          <a:p>
            <a:pPr algn="ctr"/>
            <a:r>
              <a:rPr lang="fr-FR"/>
              <a:t>CET</a:t>
            </a:r>
          </a:p>
        </p:txBody>
      </p:sp>
      <p:sp>
        <p:nvSpPr>
          <p:cNvPr id="62" name="ZoneTexte 61">
            <a:extLst>
              <a:ext uri="{FF2B5EF4-FFF2-40B4-BE49-F238E27FC236}">
                <a16:creationId xmlns:a16="http://schemas.microsoft.com/office/drawing/2014/main" id="{9D8DE47D-8477-79A2-27A7-951E010D51D8}"/>
              </a:ext>
            </a:extLst>
          </p:cNvPr>
          <p:cNvSpPr txBox="1"/>
          <p:nvPr/>
        </p:nvSpPr>
        <p:spPr>
          <a:xfrm>
            <a:off x="8044562" y="2690336"/>
            <a:ext cx="532518" cy="369332"/>
          </a:xfrm>
          <a:prstGeom prst="rect">
            <a:avLst/>
          </a:prstGeom>
          <a:noFill/>
        </p:spPr>
        <p:txBody>
          <a:bodyPr wrap="none" rtlCol="0">
            <a:spAutoFit/>
          </a:bodyPr>
          <a:lstStyle/>
          <a:p>
            <a:pPr algn="ctr"/>
            <a:r>
              <a:rPr lang="fr-FR"/>
              <a:t>CET</a:t>
            </a:r>
          </a:p>
        </p:txBody>
      </p:sp>
      <p:sp>
        <p:nvSpPr>
          <p:cNvPr id="63" name="ZoneTexte 62">
            <a:extLst>
              <a:ext uri="{FF2B5EF4-FFF2-40B4-BE49-F238E27FC236}">
                <a16:creationId xmlns:a16="http://schemas.microsoft.com/office/drawing/2014/main" id="{42294DB6-03F4-AF14-AC18-CA0756D15EE5}"/>
              </a:ext>
            </a:extLst>
          </p:cNvPr>
          <p:cNvSpPr txBox="1"/>
          <p:nvPr/>
        </p:nvSpPr>
        <p:spPr>
          <a:xfrm>
            <a:off x="8044562" y="3059668"/>
            <a:ext cx="532518" cy="369332"/>
          </a:xfrm>
          <a:prstGeom prst="rect">
            <a:avLst/>
          </a:prstGeom>
          <a:noFill/>
        </p:spPr>
        <p:txBody>
          <a:bodyPr wrap="none" rtlCol="0">
            <a:spAutoFit/>
          </a:bodyPr>
          <a:lstStyle/>
          <a:p>
            <a:pPr algn="ctr"/>
            <a:r>
              <a:rPr lang="fr-FR"/>
              <a:t>CET</a:t>
            </a:r>
          </a:p>
        </p:txBody>
      </p:sp>
      <p:sp>
        <p:nvSpPr>
          <p:cNvPr id="2" name="ZoneTexte 1">
            <a:extLst>
              <a:ext uri="{FF2B5EF4-FFF2-40B4-BE49-F238E27FC236}">
                <a16:creationId xmlns:a16="http://schemas.microsoft.com/office/drawing/2014/main" id="{93C7DCF7-6E5A-B3EA-C4D4-1AE84383C30E}"/>
              </a:ext>
            </a:extLst>
          </p:cNvPr>
          <p:cNvSpPr txBox="1"/>
          <p:nvPr/>
        </p:nvSpPr>
        <p:spPr>
          <a:xfrm>
            <a:off x="8714078" y="1582340"/>
            <a:ext cx="1345818" cy="369332"/>
          </a:xfrm>
          <a:prstGeom prst="rect">
            <a:avLst/>
          </a:prstGeom>
          <a:noFill/>
        </p:spPr>
        <p:txBody>
          <a:bodyPr wrap="none" rtlCol="0">
            <a:spAutoFit/>
          </a:bodyPr>
          <a:lstStyle/>
          <a:p>
            <a:pPr algn="ctr"/>
            <a:r>
              <a:rPr lang="fr-FR" dirty="0"/>
              <a:t>MASS START</a:t>
            </a:r>
          </a:p>
        </p:txBody>
      </p:sp>
      <p:sp>
        <p:nvSpPr>
          <p:cNvPr id="4" name="ZoneTexte 3">
            <a:extLst>
              <a:ext uri="{FF2B5EF4-FFF2-40B4-BE49-F238E27FC236}">
                <a16:creationId xmlns:a16="http://schemas.microsoft.com/office/drawing/2014/main" id="{D3983525-FAA6-FB3A-A026-83A9D1E4A93D}"/>
              </a:ext>
            </a:extLst>
          </p:cNvPr>
          <p:cNvSpPr txBox="1"/>
          <p:nvPr/>
        </p:nvSpPr>
        <p:spPr>
          <a:xfrm>
            <a:off x="8750404" y="1951672"/>
            <a:ext cx="2208297" cy="369332"/>
          </a:xfrm>
          <a:prstGeom prst="rect">
            <a:avLst/>
          </a:prstGeom>
          <a:noFill/>
        </p:spPr>
        <p:txBody>
          <a:bodyPr wrap="none" rtlCol="0">
            <a:spAutoFit/>
          </a:bodyPr>
          <a:lstStyle/>
          <a:p>
            <a:pPr algn="ctr"/>
            <a:r>
              <a:rPr lang="fr-FR" dirty="0"/>
              <a:t>1 épreuve par groupe</a:t>
            </a:r>
          </a:p>
        </p:txBody>
      </p:sp>
      <p:sp>
        <p:nvSpPr>
          <p:cNvPr id="5" name="ZoneTexte 4">
            <a:extLst>
              <a:ext uri="{FF2B5EF4-FFF2-40B4-BE49-F238E27FC236}">
                <a16:creationId xmlns:a16="http://schemas.microsoft.com/office/drawing/2014/main" id="{81F44A99-ADAA-8606-C3C5-9931BC5C0010}"/>
              </a:ext>
            </a:extLst>
          </p:cNvPr>
          <p:cNvSpPr txBox="1"/>
          <p:nvPr/>
        </p:nvSpPr>
        <p:spPr>
          <a:xfrm>
            <a:off x="8750404" y="2321004"/>
            <a:ext cx="2208297" cy="369332"/>
          </a:xfrm>
          <a:prstGeom prst="rect">
            <a:avLst/>
          </a:prstGeom>
          <a:noFill/>
        </p:spPr>
        <p:txBody>
          <a:bodyPr wrap="none" rtlCol="0">
            <a:spAutoFit/>
          </a:bodyPr>
          <a:lstStyle/>
          <a:p>
            <a:pPr algn="ctr"/>
            <a:r>
              <a:rPr lang="fr-FR" dirty="0"/>
              <a:t>1 épreuve par groupe</a:t>
            </a:r>
          </a:p>
        </p:txBody>
      </p:sp>
      <p:sp>
        <p:nvSpPr>
          <p:cNvPr id="6" name="ZoneTexte 5">
            <a:extLst>
              <a:ext uri="{FF2B5EF4-FFF2-40B4-BE49-F238E27FC236}">
                <a16:creationId xmlns:a16="http://schemas.microsoft.com/office/drawing/2014/main" id="{0A334ADA-709B-5D78-0BFC-7D5CD316EDCC}"/>
              </a:ext>
            </a:extLst>
          </p:cNvPr>
          <p:cNvSpPr txBox="1"/>
          <p:nvPr/>
        </p:nvSpPr>
        <p:spPr>
          <a:xfrm>
            <a:off x="8750404" y="2690336"/>
            <a:ext cx="2208297" cy="369332"/>
          </a:xfrm>
          <a:prstGeom prst="rect">
            <a:avLst/>
          </a:prstGeom>
          <a:noFill/>
        </p:spPr>
        <p:txBody>
          <a:bodyPr wrap="none" rtlCol="0">
            <a:spAutoFit/>
          </a:bodyPr>
          <a:lstStyle/>
          <a:p>
            <a:pPr algn="ctr"/>
            <a:r>
              <a:rPr lang="fr-FR" dirty="0"/>
              <a:t>1 épreuve par groupe</a:t>
            </a:r>
          </a:p>
        </p:txBody>
      </p:sp>
      <p:sp>
        <p:nvSpPr>
          <p:cNvPr id="8" name="ZoneTexte 7">
            <a:extLst>
              <a:ext uri="{FF2B5EF4-FFF2-40B4-BE49-F238E27FC236}">
                <a16:creationId xmlns:a16="http://schemas.microsoft.com/office/drawing/2014/main" id="{4094AED5-8531-2929-AE6C-6BF2154DE16E}"/>
              </a:ext>
            </a:extLst>
          </p:cNvPr>
          <p:cNvSpPr txBox="1"/>
          <p:nvPr/>
        </p:nvSpPr>
        <p:spPr>
          <a:xfrm>
            <a:off x="8750404" y="3060470"/>
            <a:ext cx="2208297" cy="369332"/>
          </a:xfrm>
          <a:prstGeom prst="rect">
            <a:avLst/>
          </a:prstGeom>
          <a:noFill/>
        </p:spPr>
        <p:txBody>
          <a:bodyPr wrap="none" rtlCol="0">
            <a:spAutoFit/>
          </a:bodyPr>
          <a:lstStyle/>
          <a:p>
            <a:pPr algn="ctr"/>
            <a:r>
              <a:rPr lang="fr-FR" dirty="0"/>
              <a:t>1 épreuve par groupe</a:t>
            </a:r>
          </a:p>
        </p:txBody>
      </p:sp>
    </p:spTree>
    <p:extLst>
      <p:ext uri="{BB962C8B-B14F-4D97-AF65-F5344CB8AC3E}">
        <p14:creationId xmlns:p14="http://schemas.microsoft.com/office/powerpoint/2010/main" val="236433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3241593" cy="369332"/>
          </a:xfrm>
          <a:prstGeom prst="rect">
            <a:avLst/>
          </a:prstGeom>
          <a:noFill/>
        </p:spPr>
        <p:txBody>
          <a:bodyPr wrap="none" rtlCol="0">
            <a:spAutoFit/>
          </a:bodyPr>
          <a:lstStyle/>
          <a:p>
            <a:r>
              <a:rPr lang="fr-FR" dirty="0">
                <a:latin typeface="Montserrat ExtraBold" panose="00000900000000000000" pitchFamily="50" charset="0"/>
              </a:rPr>
              <a:t>ROADBOOK – MANCHE 1</a:t>
            </a:r>
            <a:endParaRPr lang="fr-FR" dirty="0">
              <a:latin typeface="Montserrat" panose="00000500000000000000" pitchFamily="50" charset="0"/>
            </a:endParaRPr>
          </a:p>
        </p:txBody>
      </p:sp>
      <p:sp>
        <p:nvSpPr>
          <p:cNvPr id="3" name="ZoneTexte 2">
            <a:extLst>
              <a:ext uri="{FF2B5EF4-FFF2-40B4-BE49-F238E27FC236}">
                <a16:creationId xmlns:a16="http://schemas.microsoft.com/office/drawing/2014/main" id="{1CF340D2-8A1C-6B69-1E8B-7BF4D9D4F870}"/>
              </a:ext>
            </a:extLst>
          </p:cNvPr>
          <p:cNvSpPr txBox="1"/>
          <p:nvPr/>
        </p:nvSpPr>
        <p:spPr>
          <a:xfrm>
            <a:off x="595222" y="992741"/>
            <a:ext cx="5111871" cy="3754874"/>
          </a:xfrm>
          <a:prstGeom prst="rect">
            <a:avLst/>
          </a:prstGeom>
          <a:noFill/>
        </p:spPr>
        <p:txBody>
          <a:bodyPr wrap="square" rtlCol="0">
            <a:spAutoFit/>
          </a:bodyPr>
          <a:lstStyle/>
          <a:p>
            <a:r>
              <a:rPr lang="fr-FR" sz="1400" dirty="0">
                <a:latin typeface="Montserrat" panose="00000500000000000000" pitchFamily="50" charset="0"/>
              </a:rPr>
              <a:t>SCRATCH – </a:t>
            </a:r>
            <a:r>
              <a:rPr lang="fr-FR" sz="1400" b="1" dirty="0">
                <a:latin typeface="Montserrat" panose="00000500000000000000" pitchFamily="50" charset="0"/>
              </a:rPr>
              <a:t>mercredi 30 octobre 2024</a:t>
            </a:r>
          </a:p>
          <a:p>
            <a:endParaRPr lang="fr-FR" sz="1400" dirty="0">
              <a:latin typeface="Montserrat" panose="00000500000000000000" pitchFamily="50" charset="0"/>
            </a:endParaRPr>
          </a:p>
          <a:p>
            <a:r>
              <a:rPr lang="fr-FR" sz="1400" b="1" dirty="0" err="1">
                <a:latin typeface="Montserrat" panose="00000500000000000000" pitchFamily="50" charset="0"/>
              </a:rPr>
              <a:t>Suki’s</a:t>
            </a:r>
            <a:r>
              <a:rPr lang="fr-FR" sz="1400" b="1" dirty="0">
                <a:latin typeface="Montserrat" panose="00000500000000000000" pitchFamily="50" charset="0"/>
              </a:rPr>
              <a:t> </a:t>
            </a:r>
            <a:r>
              <a:rPr lang="fr-FR" sz="1400" b="1" dirty="0" err="1">
                <a:latin typeface="Montserrat" panose="00000500000000000000" pitchFamily="50" charset="0"/>
              </a:rPr>
              <a:t>Playground</a:t>
            </a:r>
            <a:r>
              <a:rPr lang="fr-FR" sz="1400" b="1" dirty="0">
                <a:latin typeface="Montserrat" panose="00000500000000000000" pitchFamily="50" charset="0"/>
              </a:rPr>
              <a:t> – </a:t>
            </a:r>
            <a:r>
              <a:rPr lang="fr-FR" sz="1400" b="1" dirty="0" err="1">
                <a:latin typeface="Montserrat" panose="00000500000000000000" pitchFamily="50" charset="0"/>
              </a:rPr>
              <a:t>Makuri</a:t>
            </a:r>
            <a:r>
              <a:rPr lang="fr-FR" sz="1400" b="1" dirty="0">
                <a:latin typeface="Montserrat" panose="00000500000000000000" pitchFamily="50" charset="0"/>
              </a:rPr>
              <a:t> Island</a:t>
            </a: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19h30 - MASSTART</a:t>
            </a:r>
          </a:p>
          <a:p>
            <a:r>
              <a:rPr lang="fr-FR" sz="1400" dirty="0">
                <a:latin typeface="Montserrat" panose="00000500000000000000" pitchFamily="50" charset="0"/>
              </a:rPr>
              <a:t>Ouverture du SAS </a:t>
            </a:r>
            <a:r>
              <a:rPr lang="fr-FR" sz="1400" b="1" dirty="0">
                <a:latin typeface="Montserrat" panose="00000500000000000000" pitchFamily="50" charset="0"/>
              </a:rPr>
              <a:t>: 19h00</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0,2km</a:t>
            </a:r>
          </a:p>
          <a:p>
            <a:r>
              <a:rPr lang="fr-FR" sz="1400" dirty="0">
                <a:latin typeface="Montserrat" panose="00000500000000000000" pitchFamily="50" charset="0"/>
              </a:rPr>
              <a:t>Circuit : </a:t>
            </a:r>
            <a:r>
              <a:rPr lang="fr-FR" sz="1400" b="1" dirty="0">
                <a:latin typeface="Montserrat" panose="00000500000000000000" pitchFamily="50" charset="0"/>
              </a:rPr>
              <a:t>18,5km</a:t>
            </a:r>
          </a:p>
          <a:p>
            <a:r>
              <a:rPr lang="fr-FR" sz="1400" dirty="0">
                <a:latin typeface="Montserrat" panose="00000500000000000000" pitchFamily="50" charset="0"/>
              </a:rPr>
              <a:t>Nombre de tours : </a:t>
            </a:r>
            <a:r>
              <a:rPr lang="fr-FR" sz="1400" b="1" dirty="0">
                <a:latin typeface="Montserrat" panose="00000500000000000000" pitchFamily="50" charset="0"/>
              </a:rPr>
              <a:t>2</a:t>
            </a:r>
          </a:p>
          <a:p>
            <a:r>
              <a:rPr lang="fr-FR" sz="1400" dirty="0">
                <a:latin typeface="Montserrat" panose="00000500000000000000" pitchFamily="50" charset="0"/>
              </a:rPr>
              <a:t>Distance totale : </a:t>
            </a:r>
            <a:r>
              <a:rPr lang="fr-FR" sz="1400" b="1" dirty="0">
                <a:latin typeface="Montserrat" panose="00000500000000000000" pitchFamily="50" charset="0"/>
              </a:rPr>
              <a:t>37,2km</a:t>
            </a:r>
          </a:p>
          <a:p>
            <a:r>
              <a:rPr lang="fr-FR" sz="1400" dirty="0">
                <a:latin typeface="Montserrat" panose="00000500000000000000" pitchFamily="50" charset="0"/>
              </a:rPr>
              <a:t>Dénivelé+ : </a:t>
            </a:r>
            <a:r>
              <a:rPr lang="fr-FR" sz="1400" b="1" dirty="0">
                <a:latin typeface="Montserrat" panose="00000500000000000000" pitchFamily="50" charset="0"/>
              </a:rPr>
              <a:t>300m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100% Draft</a:t>
            </a:r>
          </a:p>
          <a:p>
            <a:endParaRPr lang="fr-FR" sz="1400" b="1" dirty="0">
              <a:latin typeface="Montserrat" panose="00000500000000000000" pitchFamily="50" charset="0"/>
            </a:endParaRPr>
          </a:p>
          <a:p>
            <a:r>
              <a:rPr lang="fr-FR" sz="1400" dirty="0">
                <a:latin typeface="Montserrat" panose="00000500000000000000" pitchFamily="50" charset="0"/>
              </a:rPr>
              <a:t>Toutes les informations ici : </a:t>
            </a:r>
          </a:p>
          <a:p>
            <a:r>
              <a:rPr lang="fr-FR" sz="1400" b="1" dirty="0"/>
              <a:t>https://zwiftinsider.com/route/sukis-playground/</a:t>
            </a:r>
          </a:p>
        </p:txBody>
      </p:sp>
      <p:grpSp>
        <p:nvGrpSpPr>
          <p:cNvPr id="8" name="Groupe 7">
            <a:extLst>
              <a:ext uri="{FF2B5EF4-FFF2-40B4-BE49-F238E27FC236}">
                <a16:creationId xmlns:a16="http://schemas.microsoft.com/office/drawing/2014/main" id="{E35EE3FC-2C29-3FC2-1ED9-2B76520B995F}"/>
              </a:ext>
            </a:extLst>
          </p:cNvPr>
          <p:cNvGrpSpPr/>
          <p:nvPr/>
        </p:nvGrpSpPr>
        <p:grpSpPr>
          <a:xfrm>
            <a:off x="4749421" y="1558263"/>
            <a:ext cx="7442579" cy="4760650"/>
            <a:chOff x="4749421" y="1599207"/>
            <a:chExt cx="7442579" cy="4760650"/>
          </a:xfrm>
        </p:grpSpPr>
        <p:pic>
          <p:nvPicPr>
            <p:cNvPr id="14" name="Graphique 13">
              <a:extLst>
                <a:ext uri="{FF2B5EF4-FFF2-40B4-BE49-F238E27FC236}">
                  <a16:creationId xmlns:a16="http://schemas.microsoft.com/office/drawing/2014/main" id="{336E4748-075F-D947-4510-FCD9A4CC81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3940" y="1879538"/>
              <a:ext cx="7239000" cy="4381500"/>
            </a:xfrm>
            <a:prstGeom prst="rect">
              <a:avLst/>
            </a:prstGeom>
          </p:spPr>
        </p:pic>
        <p:sp>
          <p:nvSpPr>
            <p:cNvPr id="2" name="Rectangle 1">
              <a:extLst>
                <a:ext uri="{FF2B5EF4-FFF2-40B4-BE49-F238E27FC236}">
                  <a16:creationId xmlns:a16="http://schemas.microsoft.com/office/drawing/2014/main" id="{4C8E3F2D-AD5E-6E5F-54F9-CC446CA12B21}"/>
                </a:ext>
              </a:extLst>
            </p:cNvPr>
            <p:cNvSpPr/>
            <p:nvPr/>
          </p:nvSpPr>
          <p:spPr>
            <a:xfrm>
              <a:off x="4749421" y="1874966"/>
              <a:ext cx="341194" cy="4484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AEC23CA4-7C75-2817-98C6-82504569D87C}"/>
                </a:ext>
              </a:extLst>
            </p:cNvPr>
            <p:cNvSpPr/>
            <p:nvPr/>
          </p:nvSpPr>
          <p:spPr>
            <a:xfrm rot="16200000">
              <a:off x="8421182" y="-1731359"/>
              <a:ext cx="341194" cy="7002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1F82BA34-4B17-2601-F8E1-E4CFE37A9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6206" y="1874966"/>
              <a:ext cx="377452" cy="377452"/>
            </a:xfrm>
            <a:prstGeom prst="rect">
              <a:avLst/>
            </a:prstGeom>
          </p:spPr>
        </p:pic>
        <p:pic>
          <p:nvPicPr>
            <p:cNvPr id="16" name="Image 15">
              <a:extLst>
                <a:ext uri="{FF2B5EF4-FFF2-40B4-BE49-F238E27FC236}">
                  <a16:creationId xmlns:a16="http://schemas.microsoft.com/office/drawing/2014/main" id="{2E5C1FBB-4F3B-CE83-06CD-CB2BC355A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576" y="1874966"/>
              <a:ext cx="377452" cy="377452"/>
            </a:xfrm>
            <a:prstGeom prst="rect">
              <a:avLst/>
            </a:prstGeom>
          </p:spPr>
        </p:pic>
        <p:pic>
          <p:nvPicPr>
            <p:cNvPr id="17" name="Image 16">
              <a:extLst>
                <a:ext uri="{FF2B5EF4-FFF2-40B4-BE49-F238E27FC236}">
                  <a16:creationId xmlns:a16="http://schemas.microsoft.com/office/drawing/2014/main" id="{B949529F-2C75-D323-EAA8-80DC4DB67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0713" y="1874966"/>
              <a:ext cx="377452" cy="377452"/>
            </a:xfrm>
            <a:prstGeom prst="rect">
              <a:avLst/>
            </a:prstGeom>
          </p:spPr>
        </p:pic>
        <p:pic>
          <p:nvPicPr>
            <p:cNvPr id="19" name="Image 18" descr="Une image contenant noir, obscurité&#10;&#10;Description générée automatiquement">
              <a:extLst>
                <a:ext uri="{FF2B5EF4-FFF2-40B4-BE49-F238E27FC236}">
                  <a16:creationId xmlns:a16="http://schemas.microsoft.com/office/drawing/2014/main" id="{35F6AB5C-B707-094E-AE7F-C79C4565E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1753" y="1940401"/>
              <a:ext cx="246583" cy="246583"/>
            </a:xfrm>
            <a:prstGeom prst="rect">
              <a:avLst/>
            </a:prstGeom>
          </p:spPr>
        </p:pic>
        <p:sp>
          <p:nvSpPr>
            <p:cNvPr id="5" name="Rectangle 4">
              <a:extLst>
                <a:ext uri="{FF2B5EF4-FFF2-40B4-BE49-F238E27FC236}">
                  <a16:creationId xmlns:a16="http://schemas.microsoft.com/office/drawing/2014/main" id="{DA9340E3-6D64-D81F-FD8D-3C32159FDBC0}"/>
                </a:ext>
              </a:extLst>
            </p:cNvPr>
            <p:cNvSpPr/>
            <p:nvPr/>
          </p:nvSpPr>
          <p:spPr>
            <a:xfrm rot="16200000">
              <a:off x="8470710" y="2600611"/>
              <a:ext cx="341194" cy="71013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F40BDB7-02B9-2B1E-7A24-412395508419}"/>
                </a:ext>
              </a:extLst>
            </p:cNvPr>
            <p:cNvSpPr/>
            <p:nvPr/>
          </p:nvSpPr>
          <p:spPr>
            <a:xfrm>
              <a:off x="11888837" y="1780719"/>
              <a:ext cx="204103" cy="43536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09165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C84AFE99-20CE-AAF2-253D-3F7E86649465}"/>
              </a:ext>
            </a:extLst>
          </p:cNvPr>
          <p:cNvGrpSpPr/>
          <p:nvPr/>
        </p:nvGrpSpPr>
        <p:grpSpPr>
          <a:xfrm>
            <a:off x="8032344" y="4519961"/>
            <a:ext cx="3467881" cy="2115372"/>
            <a:chOff x="8032344" y="4519961"/>
            <a:chExt cx="3467881" cy="2115372"/>
          </a:xfrm>
        </p:grpSpPr>
        <p:grpSp>
          <p:nvGrpSpPr>
            <p:cNvPr id="40" name="Groupe 39">
              <a:extLst>
                <a:ext uri="{FF2B5EF4-FFF2-40B4-BE49-F238E27FC236}">
                  <a16:creationId xmlns:a16="http://schemas.microsoft.com/office/drawing/2014/main" id="{39D83750-140A-C8E8-DE1F-055DBBF3F5DD}"/>
                </a:ext>
              </a:extLst>
            </p:cNvPr>
            <p:cNvGrpSpPr/>
            <p:nvPr/>
          </p:nvGrpSpPr>
          <p:grpSpPr>
            <a:xfrm>
              <a:off x="8032344" y="4542159"/>
              <a:ext cx="3458288" cy="2093174"/>
              <a:chOff x="5059491" y="2239980"/>
              <a:chExt cx="7239000" cy="4381499"/>
            </a:xfrm>
          </p:grpSpPr>
          <p:pic>
            <p:nvPicPr>
              <p:cNvPr id="34" name="Graphique 33">
                <a:extLst>
                  <a:ext uri="{FF2B5EF4-FFF2-40B4-BE49-F238E27FC236}">
                    <a16:creationId xmlns:a16="http://schemas.microsoft.com/office/drawing/2014/main" id="{BFF253F1-019B-CA47-DCDB-176C6B2588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59491" y="2239980"/>
                <a:ext cx="7239000" cy="4381499"/>
              </a:xfrm>
              <a:prstGeom prst="rect">
                <a:avLst/>
              </a:prstGeom>
            </p:spPr>
          </p:pic>
          <p:pic>
            <p:nvPicPr>
              <p:cNvPr id="35" name="Image 34">
                <a:extLst>
                  <a:ext uri="{FF2B5EF4-FFF2-40B4-BE49-F238E27FC236}">
                    <a16:creationId xmlns:a16="http://schemas.microsoft.com/office/drawing/2014/main" id="{09EBAD90-4902-0022-97F7-384203A78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802" y="2308138"/>
                <a:ext cx="407785" cy="407785"/>
              </a:xfrm>
              <a:prstGeom prst="rect">
                <a:avLst/>
              </a:prstGeom>
            </p:spPr>
          </p:pic>
          <p:pic>
            <p:nvPicPr>
              <p:cNvPr id="36" name="Image 35">
                <a:extLst>
                  <a:ext uri="{FF2B5EF4-FFF2-40B4-BE49-F238E27FC236}">
                    <a16:creationId xmlns:a16="http://schemas.microsoft.com/office/drawing/2014/main" id="{64BBF4D8-9A5D-A93E-63F2-11D69D4B5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452" y="2308138"/>
                <a:ext cx="407785" cy="407785"/>
              </a:xfrm>
              <a:prstGeom prst="rect">
                <a:avLst/>
              </a:prstGeom>
            </p:spPr>
          </p:pic>
          <p:pic>
            <p:nvPicPr>
              <p:cNvPr id="37" name="Image 36">
                <a:extLst>
                  <a:ext uri="{FF2B5EF4-FFF2-40B4-BE49-F238E27FC236}">
                    <a16:creationId xmlns:a16="http://schemas.microsoft.com/office/drawing/2014/main" id="{D1F78A68-19E4-542C-F5CE-E8626007D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1352" y="2308138"/>
                <a:ext cx="407785" cy="407785"/>
              </a:xfrm>
              <a:prstGeom prst="rect">
                <a:avLst/>
              </a:prstGeom>
            </p:spPr>
          </p:pic>
          <p:pic>
            <p:nvPicPr>
              <p:cNvPr id="38" name="Image 37">
                <a:extLst>
                  <a:ext uri="{FF2B5EF4-FFF2-40B4-BE49-F238E27FC236}">
                    <a16:creationId xmlns:a16="http://schemas.microsoft.com/office/drawing/2014/main" id="{464DA4E7-849E-134B-10F7-B0F07B11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000" y="2308138"/>
                <a:ext cx="407785" cy="407785"/>
              </a:xfrm>
              <a:prstGeom prst="rect">
                <a:avLst/>
              </a:prstGeom>
            </p:spPr>
          </p:pic>
          <p:pic>
            <p:nvPicPr>
              <p:cNvPr id="39" name="Image 38" descr="Une image contenant noir, obscurité&#10;&#10;Description générée automatiquement">
                <a:extLst>
                  <a:ext uri="{FF2B5EF4-FFF2-40B4-BE49-F238E27FC236}">
                    <a16:creationId xmlns:a16="http://schemas.microsoft.com/office/drawing/2014/main" id="{8E651872-EE08-7BA3-CAC4-8059493F0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7319" y="2404454"/>
                <a:ext cx="246583" cy="246583"/>
              </a:xfrm>
              <a:prstGeom prst="rect">
                <a:avLst/>
              </a:prstGeom>
            </p:spPr>
          </p:pic>
        </p:grpSp>
        <p:sp>
          <p:nvSpPr>
            <p:cNvPr id="18" name="Rectangle 17">
              <a:extLst>
                <a:ext uri="{FF2B5EF4-FFF2-40B4-BE49-F238E27FC236}">
                  <a16:creationId xmlns:a16="http://schemas.microsoft.com/office/drawing/2014/main" id="{394C7152-FB8D-A524-0065-4BF9CF5758BA}"/>
                </a:ext>
              </a:extLst>
            </p:cNvPr>
            <p:cNvSpPr/>
            <p:nvPr/>
          </p:nvSpPr>
          <p:spPr>
            <a:xfrm>
              <a:off x="8032344" y="4528306"/>
              <a:ext cx="45719" cy="19590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7BA92AE-BEED-7E77-B24A-308277B81004}"/>
                </a:ext>
              </a:extLst>
            </p:cNvPr>
            <p:cNvSpPr/>
            <p:nvPr/>
          </p:nvSpPr>
          <p:spPr>
            <a:xfrm>
              <a:off x="11454506" y="4519961"/>
              <a:ext cx="45719" cy="19590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537ED0E-0C12-9487-21E1-385EEC5D0EB9}"/>
                </a:ext>
              </a:extLst>
            </p:cNvPr>
            <p:cNvSpPr/>
            <p:nvPr/>
          </p:nvSpPr>
          <p:spPr>
            <a:xfrm>
              <a:off x="8041839" y="4528306"/>
              <a:ext cx="3448793"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D58CB1ED-689E-994D-8607-4252D8B96711}"/>
              </a:ext>
            </a:extLst>
          </p:cNvPr>
          <p:cNvGrpSpPr/>
          <p:nvPr/>
        </p:nvGrpSpPr>
        <p:grpSpPr>
          <a:xfrm>
            <a:off x="4205436" y="4511618"/>
            <a:ext cx="3495105" cy="2109862"/>
            <a:chOff x="4205436" y="4511618"/>
            <a:chExt cx="3495105" cy="2109862"/>
          </a:xfrm>
        </p:grpSpPr>
        <p:grpSp>
          <p:nvGrpSpPr>
            <p:cNvPr id="32" name="Groupe 31">
              <a:extLst>
                <a:ext uri="{FF2B5EF4-FFF2-40B4-BE49-F238E27FC236}">
                  <a16:creationId xmlns:a16="http://schemas.microsoft.com/office/drawing/2014/main" id="{99F12BE9-9170-A7A7-15A0-75E1AC55A62F}"/>
                </a:ext>
              </a:extLst>
            </p:cNvPr>
            <p:cNvGrpSpPr/>
            <p:nvPr/>
          </p:nvGrpSpPr>
          <p:grpSpPr>
            <a:xfrm>
              <a:off x="4205436" y="4528306"/>
              <a:ext cx="3458288" cy="2093174"/>
              <a:chOff x="3570772" y="2416443"/>
              <a:chExt cx="7239000" cy="4381500"/>
            </a:xfrm>
          </p:grpSpPr>
          <p:pic>
            <p:nvPicPr>
              <p:cNvPr id="27" name="Graphique 26">
                <a:extLst>
                  <a:ext uri="{FF2B5EF4-FFF2-40B4-BE49-F238E27FC236}">
                    <a16:creationId xmlns:a16="http://schemas.microsoft.com/office/drawing/2014/main" id="{8081F309-6AAC-C375-451F-0D40107610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0772" y="2416443"/>
                <a:ext cx="7239000" cy="4381500"/>
              </a:xfrm>
              <a:prstGeom prst="rect">
                <a:avLst/>
              </a:prstGeom>
            </p:spPr>
          </p:pic>
          <p:pic>
            <p:nvPicPr>
              <p:cNvPr id="28" name="Image 27">
                <a:extLst>
                  <a:ext uri="{FF2B5EF4-FFF2-40B4-BE49-F238E27FC236}">
                    <a16:creationId xmlns:a16="http://schemas.microsoft.com/office/drawing/2014/main" id="{16EC0857-27C5-579E-4195-B214BDD2E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9672" y="2547312"/>
                <a:ext cx="327884" cy="327884"/>
              </a:xfrm>
              <a:prstGeom prst="rect">
                <a:avLst/>
              </a:prstGeom>
            </p:spPr>
          </p:pic>
          <p:pic>
            <p:nvPicPr>
              <p:cNvPr id="29" name="Image 28">
                <a:extLst>
                  <a:ext uri="{FF2B5EF4-FFF2-40B4-BE49-F238E27FC236}">
                    <a16:creationId xmlns:a16="http://schemas.microsoft.com/office/drawing/2014/main" id="{965061DA-52FD-6E19-7C33-15EC7F5F30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427" y="2547312"/>
                <a:ext cx="327884" cy="327884"/>
              </a:xfrm>
              <a:prstGeom prst="rect">
                <a:avLst/>
              </a:prstGeom>
            </p:spPr>
          </p:pic>
          <p:pic>
            <p:nvPicPr>
              <p:cNvPr id="30" name="Image 29">
                <a:extLst>
                  <a:ext uri="{FF2B5EF4-FFF2-40B4-BE49-F238E27FC236}">
                    <a16:creationId xmlns:a16="http://schemas.microsoft.com/office/drawing/2014/main" id="{716BE7DC-9295-2A52-93EE-AE3BC5E856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1743" y="2547312"/>
                <a:ext cx="327884" cy="327884"/>
              </a:xfrm>
              <a:prstGeom prst="rect">
                <a:avLst/>
              </a:prstGeom>
            </p:spPr>
          </p:pic>
          <p:pic>
            <p:nvPicPr>
              <p:cNvPr id="31" name="Image 30" descr="Une image contenant noir, obscurité&#10;&#10;Description générée automatiquement">
                <a:extLst>
                  <a:ext uri="{FF2B5EF4-FFF2-40B4-BE49-F238E27FC236}">
                    <a16:creationId xmlns:a16="http://schemas.microsoft.com/office/drawing/2014/main" id="{C66362A3-6F9C-51C6-A465-64B73AD39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1483" y="2628613"/>
                <a:ext cx="246583" cy="246583"/>
              </a:xfrm>
              <a:prstGeom prst="rect">
                <a:avLst/>
              </a:prstGeom>
            </p:spPr>
          </p:pic>
        </p:grpSp>
        <p:sp>
          <p:nvSpPr>
            <p:cNvPr id="14" name="Rectangle 13">
              <a:extLst>
                <a:ext uri="{FF2B5EF4-FFF2-40B4-BE49-F238E27FC236}">
                  <a16:creationId xmlns:a16="http://schemas.microsoft.com/office/drawing/2014/main" id="{BF8ED8AC-A95D-E89A-09E8-96FAB44DC91A}"/>
                </a:ext>
              </a:extLst>
            </p:cNvPr>
            <p:cNvSpPr/>
            <p:nvPr/>
          </p:nvSpPr>
          <p:spPr>
            <a:xfrm>
              <a:off x="4205436" y="4511618"/>
              <a:ext cx="45719" cy="1975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AFFE54C-F1E0-0AF3-B34B-88F090B68952}"/>
                </a:ext>
              </a:extLst>
            </p:cNvPr>
            <p:cNvSpPr/>
            <p:nvPr/>
          </p:nvSpPr>
          <p:spPr>
            <a:xfrm>
              <a:off x="7654822" y="4511618"/>
              <a:ext cx="45719" cy="1975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89DA9D5-FC32-94E0-38E8-CD207A83A617}"/>
                </a:ext>
              </a:extLst>
            </p:cNvPr>
            <p:cNvSpPr/>
            <p:nvPr/>
          </p:nvSpPr>
          <p:spPr>
            <a:xfrm>
              <a:off x="4228295" y="4511618"/>
              <a:ext cx="3458288"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E8F1A394-89C1-0586-CC99-CCDC544A32ED}"/>
              </a:ext>
            </a:extLst>
          </p:cNvPr>
          <p:cNvGrpSpPr/>
          <p:nvPr/>
        </p:nvGrpSpPr>
        <p:grpSpPr>
          <a:xfrm>
            <a:off x="406400" y="4457700"/>
            <a:ext cx="3606598" cy="2147092"/>
            <a:chOff x="406400" y="4457700"/>
            <a:chExt cx="3606598" cy="2147092"/>
          </a:xfrm>
        </p:grpSpPr>
        <p:pic>
          <p:nvPicPr>
            <p:cNvPr id="4" name="Graphique 3">
              <a:extLst>
                <a:ext uri="{FF2B5EF4-FFF2-40B4-BE49-F238E27FC236}">
                  <a16:creationId xmlns:a16="http://schemas.microsoft.com/office/drawing/2014/main" id="{E05015B5-E60F-FFA8-946C-03B57BBD2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875" y="4511618"/>
              <a:ext cx="3458288" cy="2093174"/>
            </a:xfrm>
            <a:prstGeom prst="rect">
              <a:avLst/>
            </a:prstGeom>
          </p:spPr>
        </p:pic>
        <p:pic>
          <p:nvPicPr>
            <p:cNvPr id="6" name="Image 5">
              <a:extLst>
                <a:ext uri="{FF2B5EF4-FFF2-40B4-BE49-F238E27FC236}">
                  <a16:creationId xmlns:a16="http://schemas.microsoft.com/office/drawing/2014/main" id="{87753912-AF64-5F93-6B76-5243DB97C7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16967" y="4607193"/>
              <a:ext cx="189678" cy="189678"/>
            </a:xfrm>
            <a:prstGeom prst="rect">
              <a:avLst/>
            </a:prstGeom>
          </p:spPr>
        </p:pic>
        <p:pic>
          <p:nvPicPr>
            <p:cNvPr id="8" name="Image 7" descr="Une image contenant noir, obscurité&#10;&#10;Description générée automatiquement">
              <a:extLst>
                <a:ext uri="{FF2B5EF4-FFF2-40B4-BE49-F238E27FC236}">
                  <a16:creationId xmlns:a16="http://schemas.microsoft.com/office/drawing/2014/main" id="{C3E16F96-EA4D-17F1-FD51-64663361B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400" y="4646050"/>
              <a:ext cx="124744" cy="124744"/>
            </a:xfrm>
            <a:prstGeom prst="rect">
              <a:avLst/>
            </a:prstGeom>
          </p:spPr>
        </p:pic>
        <p:sp>
          <p:nvSpPr>
            <p:cNvPr id="2" name="Rectangle 1">
              <a:extLst>
                <a:ext uri="{FF2B5EF4-FFF2-40B4-BE49-F238E27FC236}">
                  <a16:creationId xmlns:a16="http://schemas.microsoft.com/office/drawing/2014/main" id="{6286C1A1-57C5-4DA8-47BD-A26E79573823}"/>
                </a:ext>
              </a:extLst>
            </p:cNvPr>
            <p:cNvSpPr/>
            <p:nvPr/>
          </p:nvSpPr>
          <p:spPr>
            <a:xfrm>
              <a:off x="406400" y="4457700"/>
              <a:ext cx="3593958" cy="1170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2B85FE6-D073-949A-1CB9-196B75216D89}"/>
                </a:ext>
              </a:extLst>
            </p:cNvPr>
            <p:cNvSpPr/>
            <p:nvPr/>
          </p:nvSpPr>
          <p:spPr>
            <a:xfrm>
              <a:off x="419040" y="6441670"/>
              <a:ext cx="3593958"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3716C675-E7B5-4BA0-4634-E5A188BB0636}"/>
                </a:ext>
              </a:extLst>
            </p:cNvPr>
            <p:cNvSpPr/>
            <p:nvPr/>
          </p:nvSpPr>
          <p:spPr>
            <a:xfrm>
              <a:off x="486875" y="4574720"/>
              <a:ext cx="45719" cy="18578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FB8E18D-D8A9-6FF4-0568-4D134712BF93}"/>
                </a:ext>
              </a:extLst>
            </p:cNvPr>
            <p:cNvSpPr/>
            <p:nvPr/>
          </p:nvSpPr>
          <p:spPr>
            <a:xfrm>
              <a:off x="3923319" y="4556881"/>
              <a:ext cx="45719" cy="18578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3241593" cy="369332"/>
          </a:xfrm>
          <a:prstGeom prst="rect">
            <a:avLst/>
          </a:prstGeom>
          <a:noFill/>
        </p:spPr>
        <p:txBody>
          <a:bodyPr wrap="none" rtlCol="0">
            <a:spAutoFit/>
          </a:bodyPr>
          <a:lstStyle/>
          <a:p>
            <a:r>
              <a:rPr lang="fr-FR" dirty="0">
                <a:latin typeface="Montserrat ExtraBold" panose="00000900000000000000" pitchFamily="50" charset="0"/>
              </a:rPr>
              <a:t>ROADBOOK – MANCHE 2</a:t>
            </a:r>
            <a:endParaRPr lang="fr-FR" dirty="0">
              <a:latin typeface="Montserrat" panose="00000500000000000000" pitchFamily="50" charset="0"/>
            </a:endParaRPr>
          </a:p>
        </p:txBody>
      </p:sp>
      <p:sp>
        <p:nvSpPr>
          <p:cNvPr id="3" name="ZoneTexte 2">
            <a:extLst>
              <a:ext uri="{FF2B5EF4-FFF2-40B4-BE49-F238E27FC236}">
                <a16:creationId xmlns:a16="http://schemas.microsoft.com/office/drawing/2014/main" id="{1CF340D2-8A1C-6B69-1E8B-7BF4D9D4F870}"/>
              </a:ext>
            </a:extLst>
          </p:cNvPr>
          <p:cNvSpPr txBox="1"/>
          <p:nvPr/>
        </p:nvSpPr>
        <p:spPr>
          <a:xfrm>
            <a:off x="595222" y="992741"/>
            <a:ext cx="4095649" cy="3631763"/>
          </a:xfrm>
          <a:prstGeom prst="rect">
            <a:avLst/>
          </a:prstGeom>
          <a:noFill/>
        </p:spPr>
        <p:txBody>
          <a:bodyPr wrap="square" rtlCol="0">
            <a:spAutoFit/>
          </a:bodyPr>
          <a:lstStyle/>
          <a:p>
            <a:r>
              <a:rPr lang="fr-FR" sz="1400" dirty="0">
                <a:latin typeface="Montserrat" panose="00000500000000000000" pitchFamily="50" charset="0"/>
              </a:rPr>
              <a:t>SHORT RACE – </a:t>
            </a:r>
            <a:r>
              <a:rPr lang="fr-FR" sz="1400" b="1" dirty="0">
                <a:latin typeface="Montserrat" panose="00000500000000000000" pitchFamily="50" charset="0"/>
              </a:rPr>
              <a:t>mercredi 6 novembre 2024</a:t>
            </a:r>
          </a:p>
          <a:p>
            <a:endParaRPr lang="fr-FR" sz="1400" dirty="0">
              <a:latin typeface="Montserrat" panose="00000500000000000000" pitchFamily="50" charset="0"/>
            </a:endParaRPr>
          </a:p>
          <a:p>
            <a:r>
              <a:rPr lang="fr-FR" sz="1400" b="1" dirty="0">
                <a:latin typeface="Montserrat" panose="00000500000000000000" pitchFamily="50" charset="0"/>
              </a:rPr>
              <a:t>Race 1 – Temple Trek – </a:t>
            </a:r>
            <a:r>
              <a:rPr lang="fr-FR" sz="1400" b="1" dirty="0" err="1">
                <a:latin typeface="Montserrat" panose="00000500000000000000" pitchFamily="50" charset="0"/>
              </a:rPr>
              <a:t>Watopia</a:t>
            </a:r>
            <a:endParaRPr lang="fr-FR" sz="1400" b="1" dirty="0">
              <a:latin typeface="Montserrat" panose="00000500000000000000" pitchFamily="50" charset="0"/>
            </a:endParaRP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19h30 – Groupe 1</a:t>
            </a:r>
          </a:p>
          <a:p>
            <a:r>
              <a:rPr lang="fr-FR" sz="1400" dirty="0">
                <a:latin typeface="Montserrat" panose="00000500000000000000" pitchFamily="50" charset="0"/>
              </a:rPr>
              <a:t>Ouverture du SAS </a:t>
            </a:r>
            <a:r>
              <a:rPr lang="fr-FR" sz="1400" b="1" dirty="0">
                <a:latin typeface="Montserrat" panose="00000500000000000000" pitchFamily="50" charset="0"/>
              </a:rPr>
              <a:t>: 19h00</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3,9km</a:t>
            </a:r>
          </a:p>
          <a:p>
            <a:r>
              <a:rPr lang="fr-FR" sz="1400" dirty="0">
                <a:latin typeface="Montserrat" panose="00000500000000000000" pitchFamily="50" charset="0"/>
              </a:rPr>
              <a:t>Circuit : </a:t>
            </a:r>
            <a:r>
              <a:rPr lang="fr-FR" sz="1400" b="1" dirty="0">
                <a:latin typeface="Montserrat" panose="00000500000000000000" pitchFamily="50" charset="0"/>
              </a:rPr>
              <a:t>6,5km</a:t>
            </a:r>
          </a:p>
          <a:p>
            <a:r>
              <a:rPr lang="fr-FR" sz="1400" dirty="0">
                <a:latin typeface="Montserrat" panose="00000500000000000000" pitchFamily="50" charset="0"/>
              </a:rPr>
              <a:t>Nombre de tours : </a:t>
            </a:r>
            <a:r>
              <a:rPr lang="fr-FR" sz="1400" b="1" dirty="0">
                <a:latin typeface="Montserrat" panose="00000500000000000000" pitchFamily="50" charset="0"/>
              </a:rPr>
              <a:t>1</a:t>
            </a:r>
          </a:p>
          <a:p>
            <a:r>
              <a:rPr lang="fr-FR" sz="1400" dirty="0">
                <a:latin typeface="Montserrat" panose="00000500000000000000" pitchFamily="50" charset="0"/>
              </a:rPr>
              <a:t>Distance totale : </a:t>
            </a:r>
            <a:r>
              <a:rPr lang="fr-FR" sz="1400" b="1" dirty="0">
                <a:latin typeface="Montserrat" panose="00000500000000000000" pitchFamily="50" charset="0"/>
              </a:rPr>
              <a:t>10,4km</a:t>
            </a:r>
          </a:p>
          <a:p>
            <a:r>
              <a:rPr lang="fr-FR" sz="1400" dirty="0">
                <a:latin typeface="Montserrat" panose="00000500000000000000" pitchFamily="50" charset="0"/>
              </a:rPr>
              <a:t>Dénivelé+ : </a:t>
            </a:r>
            <a:r>
              <a:rPr lang="fr-FR" sz="1400" b="1" dirty="0">
                <a:latin typeface="Montserrat" panose="00000500000000000000" pitchFamily="50" charset="0"/>
              </a:rPr>
              <a:t>25m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100% AERO</a:t>
            </a:r>
          </a:p>
          <a:p>
            <a:endParaRPr lang="fr-FR" sz="1400" b="1" dirty="0">
              <a:latin typeface="Montserrat" panose="00000500000000000000" pitchFamily="50" charset="0"/>
            </a:endParaRPr>
          </a:p>
          <a:p>
            <a:r>
              <a:rPr lang="fr-FR" sz="1000" dirty="0">
                <a:latin typeface="Montserrat" panose="00000500000000000000" pitchFamily="50" charset="0"/>
              </a:rPr>
              <a:t>Toutes les informations ici : </a:t>
            </a:r>
          </a:p>
          <a:p>
            <a:r>
              <a:rPr lang="fr-FR" sz="1000" b="1" dirty="0"/>
              <a:t>https://zwiftinsider.com/route/temple-trek/</a:t>
            </a:r>
          </a:p>
        </p:txBody>
      </p:sp>
      <p:sp>
        <p:nvSpPr>
          <p:cNvPr id="13" name="ZoneTexte 12">
            <a:extLst>
              <a:ext uri="{FF2B5EF4-FFF2-40B4-BE49-F238E27FC236}">
                <a16:creationId xmlns:a16="http://schemas.microsoft.com/office/drawing/2014/main" id="{E3DB584B-B58D-9A31-A12F-1E34B89817DC}"/>
              </a:ext>
            </a:extLst>
          </p:cNvPr>
          <p:cNvSpPr txBox="1"/>
          <p:nvPr/>
        </p:nvSpPr>
        <p:spPr>
          <a:xfrm>
            <a:off x="4313783" y="992741"/>
            <a:ext cx="3550058" cy="3754874"/>
          </a:xfrm>
          <a:prstGeom prst="rect">
            <a:avLst/>
          </a:prstGeom>
          <a:noFill/>
        </p:spPr>
        <p:txBody>
          <a:bodyPr wrap="square" rtlCol="0">
            <a:spAutoFit/>
          </a:bodyPr>
          <a:lstStyle/>
          <a:p>
            <a:endParaRPr lang="fr-FR" sz="1400" dirty="0">
              <a:latin typeface="Montserrat" panose="00000500000000000000" pitchFamily="50" charset="0"/>
            </a:endParaRPr>
          </a:p>
          <a:p>
            <a:endParaRPr lang="fr-FR" sz="1400" dirty="0">
              <a:latin typeface="Montserrat" panose="00000500000000000000" pitchFamily="50" charset="0"/>
            </a:endParaRPr>
          </a:p>
          <a:p>
            <a:r>
              <a:rPr lang="fr-FR" sz="1400" b="1" dirty="0">
                <a:latin typeface="Montserrat" panose="00000500000000000000" pitchFamily="50" charset="0"/>
              </a:rPr>
              <a:t>Race 2 – </a:t>
            </a:r>
            <a:r>
              <a:rPr lang="fr-FR" sz="1400" b="1" dirty="0" err="1">
                <a:latin typeface="Montserrat" panose="00000500000000000000" pitchFamily="50" charset="0"/>
              </a:rPr>
              <a:t>Innsbruckring</a:t>
            </a:r>
            <a:r>
              <a:rPr lang="fr-FR" sz="1400" b="1" dirty="0">
                <a:latin typeface="Montserrat" panose="00000500000000000000" pitchFamily="50" charset="0"/>
              </a:rPr>
              <a:t> – Innsbruck</a:t>
            </a: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19h50 – Groupe 1</a:t>
            </a:r>
          </a:p>
          <a:p>
            <a:r>
              <a:rPr lang="fr-FR" sz="1400" dirty="0">
                <a:latin typeface="Montserrat" panose="00000500000000000000" pitchFamily="50" charset="0"/>
              </a:rPr>
              <a:t>Ouverture du SAS </a:t>
            </a:r>
            <a:r>
              <a:rPr lang="fr-FR" sz="1400" b="1" dirty="0">
                <a:latin typeface="Montserrat" panose="00000500000000000000" pitchFamily="50" charset="0"/>
              </a:rPr>
              <a:t>: 19h20</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0km</a:t>
            </a:r>
          </a:p>
          <a:p>
            <a:r>
              <a:rPr lang="fr-FR" sz="1400" dirty="0">
                <a:latin typeface="Montserrat" panose="00000500000000000000" pitchFamily="50" charset="0"/>
              </a:rPr>
              <a:t>Circuit : </a:t>
            </a:r>
            <a:r>
              <a:rPr lang="fr-FR" sz="1400" b="1" dirty="0">
                <a:latin typeface="Montserrat" panose="00000500000000000000" pitchFamily="50" charset="0"/>
              </a:rPr>
              <a:t>14,4km</a:t>
            </a:r>
          </a:p>
          <a:p>
            <a:r>
              <a:rPr lang="fr-FR" sz="1400" dirty="0">
                <a:latin typeface="Montserrat" panose="00000500000000000000" pitchFamily="50" charset="0"/>
              </a:rPr>
              <a:t>Nombre de tours : </a:t>
            </a:r>
            <a:r>
              <a:rPr lang="fr-FR" sz="1400" b="1" dirty="0">
                <a:latin typeface="Montserrat" panose="00000500000000000000" pitchFamily="50" charset="0"/>
              </a:rPr>
              <a:t>1</a:t>
            </a:r>
          </a:p>
          <a:p>
            <a:r>
              <a:rPr lang="fr-FR" sz="1400" dirty="0">
                <a:latin typeface="Montserrat" panose="00000500000000000000" pitchFamily="50" charset="0"/>
              </a:rPr>
              <a:t>Distance totale : </a:t>
            </a:r>
            <a:r>
              <a:rPr lang="fr-FR" sz="1400" b="1" dirty="0">
                <a:latin typeface="Montserrat" panose="00000500000000000000" pitchFamily="50" charset="0"/>
              </a:rPr>
              <a:t>14,4km</a:t>
            </a:r>
          </a:p>
          <a:p>
            <a:r>
              <a:rPr lang="fr-FR" sz="1400" dirty="0">
                <a:latin typeface="Montserrat" panose="00000500000000000000" pitchFamily="50" charset="0"/>
              </a:rPr>
              <a:t>Dénivelé+ : </a:t>
            </a:r>
            <a:r>
              <a:rPr lang="fr-FR" sz="1400" b="1" dirty="0">
                <a:latin typeface="Montserrat" panose="00000500000000000000" pitchFamily="50" charset="0"/>
              </a:rPr>
              <a:t>129m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100% PLUME</a:t>
            </a:r>
          </a:p>
          <a:p>
            <a:endParaRPr lang="fr-FR" sz="1400" b="1" dirty="0">
              <a:latin typeface="Montserrat" panose="00000500000000000000" pitchFamily="50" charset="0"/>
            </a:endParaRPr>
          </a:p>
          <a:p>
            <a:r>
              <a:rPr lang="fr-FR" sz="1000" dirty="0">
                <a:latin typeface="Montserrat" panose="00000500000000000000" pitchFamily="50" charset="0"/>
              </a:rPr>
              <a:t>Toutes les informations ici : </a:t>
            </a:r>
          </a:p>
          <a:p>
            <a:r>
              <a:rPr lang="fr-FR" sz="1000" b="1" dirty="0"/>
              <a:t>https://zwiftinsider.com/route/innsbruckring/</a:t>
            </a:r>
            <a:endParaRPr lang="fr-FR" sz="1000" b="1" dirty="0">
              <a:latin typeface="Montserrat" panose="00000500000000000000" pitchFamily="50" charset="0"/>
            </a:endParaRPr>
          </a:p>
        </p:txBody>
      </p:sp>
      <p:sp>
        <p:nvSpPr>
          <p:cNvPr id="19" name="ZoneTexte 18">
            <a:extLst>
              <a:ext uri="{FF2B5EF4-FFF2-40B4-BE49-F238E27FC236}">
                <a16:creationId xmlns:a16="http://schemas.microsoft.com/office/drawing/2014/main" id="{465872E2-42C8-E03A-46F4-54C2B0F66AE0}"/>
              </a:ext>
            </a:extLst>
          </p:cNvPr>
          <p:cNvSpPr txBox="1"/>
          <p:nvPr/>
        </p:nvSpPr>
        <p:spPr>
          <a:xfrm>
            <a:off x="8068919" y="1001469"/>
            <a:ext cx="3550058" cy="3754874"/>
          </a:xfrm>
          <a:prstGeom prst="rect">
            <a:avLst/>
          </a:prstGeom>
          <a:noFill/>
        </p:spPr>
        <p:txBody>
          <a:bodyPr wrap="square" rtlCol="0">
            <a:spAutoFit/>
          </a:bodyPr>
          <a:lstStyle/>
          <a:p>
            <a:endParaRPr lang="fr-FR" sz="1400" dirty="0">
              <a:latin typeface="Montserrat" panose="00000500000000000000" pitchFamily="50" charset="0"/>
            </a:endParaRPr>
          </a:p>
          <a:p>
            <a:endParaRPr lang="fr-FR" sz="1400" dirty="0">
              <a:latin typeface="Montserrat" panose="00000500000000000000" pitchFamily="50" charset="0"/>
            </a:endParaRPr>
          </a:p>
          <a:p>
            <a:r>
              <a:rPr lang="fr-FR" sz="1400" b="1" dirty="0">
                <a:latin typeface="Montserrat" panose="00000500000000000000" pitchFamily="50" charset="0"/>
              </a:rPr>
              <a:t>Race 3 – Castle Crit – </a:t>
            </a:r>
            <a:r>
              <a:rPr lang="fr-FR" sz="1400" b="1" dirty="0" err="1">
                <a:latin typeface="Montserrat" panose="00000500000000000000" pitchFamily="50" charset="0"/>
              </a:rPr>
              <a:t>Makuri</a:t>
            </a:r>
            <a:r>
              <a:rPr lang="fr-FR" sz="1400" b="1" dirty="0">
                <a:latin typeface="Montserrat" panose="00000500000000000000" pitchFamily="50" charset="0"/>
              </a:rPr>
              <a:t> Island</a:t>
            </a: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20h15 – Groupe 1</a:t>
            </a:r>
          </a:p>
          <a:p>
            <a:r>
              <a:rPr lang="fr-FR" sz="1400" dirty="0">
                <a:latin typeface="Montserrat" panose="00000500000000000000" pitchFamily="50" charset="0"/>
              </a:rPr>
              <a:t>Ouverture du SAS </a:t>
            </a:r>
            <a:r>
              <a:rPr lang="fr-FR" sz="1400" b="1" dirty="0">
                <a:latin typeface="Montserrat" panose="00000500000000000000" pitchFamily="50" charset="0"/>
              </a:rPr>
              <a:t>: 19h45</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1,5km</a:t>
            </a:r>
          </a:p>
          <a:p>
            <a:r>
              <a:rPr lang="fr-FR" sz="1400" dirty="0">
                <a:latin typeface="Montserrat" panose="00000500000000000000" pitchFamily="50" charset="0"/>
              </a:rPr>
              <a:t>Circuit : </a:t>
            </a:r>
            <a:r>
              <a:rPr lang="fr-FR" sz="1400" b="1" dirty="0">
                <a:latin typeface="Montserrat" panose="00000500000000000000" pitchFamily="50" charset="0"/>
              </a:rPr>
              <a:t>3,5km</a:t>
            </a:r>
          </a:p>
          <a:p>
            <a:r>
              <a:rPr lang="fr-FR" sz="1400" dirty="0">
                <a:latin typeface="Montserrat" panose="00000500000000000000" pitchFamily="50" charset="0"/>
              </a:rPr>
              <a:t>Nombre de tours : </a:t>
            </a:r>
            <a:r>
              <a:rPr lang="fr-FR" sz="1400" b="1" dirty="0">
                <a:latin typeface="Montserrat" panose="00000500000000000000" pitchFamily="50" charset="0"/>
              </a:rPr>
              <a:t>2</a:t>
            </a:r>
          </a:p>
          <a:p>
            <a:r>
              <a:rPr lang="fr-FR" sz="1400" dirty="0">
                <a:latin typeface="Montserrat" panose="00000500000000000000" pitchFamily="50" charset="0"/>
              </a:rPr>
              <a:t>Distance totale : </a:t>
            </a:r>
            <a:r>
              <a:rPr lang="fr-FR" sz="1400" b="1" dirty="0">
                <a:latin typeface="Montserrat" panose="00000500000000000000" pitchFamily="50" charset="0"/>
              </a:rPr>
              <a:t>8,5km</a:t>
            </a:r>
          </a:p>
          <a:p>
            <a:r>
              <a:rPr lang="fr-FR" sz="1400" dirty="0">
                <a:latin typeface="Montserrat" panose="00000500000000000000" pitchFamily="50" charset="0"/>
              </a:rPr>
              <a:t>Dénivelé+ : </a:t>
            </a:r>
            <a:r>
              <a:rPr lang="fr-FR" sz="1400" b="1" dirty="0">
                <a:latin typeface="Montserrat" panose="00000500000000000000" pitchFamily="50" charset="0"/>
              </a:rPr>
              <a:t>25m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100% ENCLUME</a:t>
            </a:r>
          </a:p>
          <a:p>
            <a:endParaRPr lang="fr-FR" sz="1400" b="1" dirty="0">
              <a:latin typeface="Montserrat" panose="00000500000000000000" pitchFamily="50" charset="0"/>
            </a:endParaRPr>
          </a:p>
          <a:p>
            <a:r>
              <a:rPr lang="fr-FR" sz="1000" dirty="0">
                <a:latin typeface="Montserrat" panose="00000500000000000000" pitchFamily="50" charset="0"/>
              </a:rPr>
              <a:t>Toutes les informations ici : </a:t>
            </a:r>
          </a:p>
          <a:p>
            <a:r>
              <a:rPr lang="fr-FR" sz="1000" b="1" dirty="0"/>
              <a:t>https://zwiftinsider.com/route/castle-crit/</a:t>
            </a:r>
            <a:endParaRPr lang="fr-FR" sz="1000" b="1" dirty="0">
              <a:latin typeface="Montserrat" panose="00000500000000000000" pitchFamily="50" charset="0"/>
            </a:endParaRPr>
          </a:p>
        </p:txBody>
      </p:sp>
      <p:sp>
        <p:nvSpPr>
          <p:cNvPr id="9" name="Forme libre : forme 8">
            <a:extLst>
              <a:ext uri="{FF2B5EF4-FFF2-40B4-BE49-F238E27FC236}">
                <a16:creationId xmlns:a16="http://schemas.microsoft.com/office/drawing/2014/main" id="{E0B0070C-B0EA-E66B-7D79-2B59803AA955}"/>
              </a:ext>
            </a:extLst>
          </p:cNvPr>
          <p:cNvSpPr/>
          <p:nvPr/>
        </p:nvSpPr>
        <p:spPr>
          <a:xfrm>
            <a:off x="8588188" y="6484471"/>
            <a:ext cx="3245223" cy="251011"/>
          </a:xfrm>
          <a:custGeom>
            <a:avLst/>
            <a:gdLst>
              <a:gd name="connsiteX0" fmla="*/ 3042023 w 3245223"/>
              <a:gd name="connsiteY0" fmla="*/ 0 h 251011"/>
              <a:gd name="connsiteX1" fmla="*/ 0 w 3245223"/>
              <a:gd name="connsiteY1" fmla="*/ 5976 h 251011"/>
              <a:gd name="connsiteX2" fmla="*/ 101600 w 3245223"/>
              <a:gd name="connsiteY2" fmla="*/ 251011 h 251011"/>
              <a:gd name="connsiteX3" fmla="*/ 3245223 w 3245223"/>
              <a:gd name="connsiteY3" fmla="*/ 215153 h 251011"/>
              <a:gd name="connsiteX4" fmla="*/ 3042023 w 3245223"/>
              <a:gd name="connsiteY4" fmla="*/ 0 h 25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223" h="251011">
                <a:moveTo>
                  <a:pt x="3042023" y="0"/>
                </a:moveTo>
                <a:lnTo>
                  <a:pt x="0" y="5976"/>
                </a:lnTo>
                <a:lnTo>
                  <a:pt x="101600" y="251011"/>
                </a:lnTo>
                <a:lnTo>
                  <a:pt x="3245223" y="215153"/>
                </a:lnTo>
                <a:lnTo>
                  <a:pt x="3042023" y="0"/>
                </a:lnTo>
                <a:close/>
              </a:path>
            </a:pathLst>
          </a:custGeom>
          <a:solidFill>
            <a:srgbClr val="D8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Forme libre : forme 22">
            <a:extLst>
              <a:ext uri="{FF2B5EF4-FFF2-40B4-BE49-F238E27FC236}">
                <a16:creationId xmlns:a16="http://schemas.microsoft.com/office/drawing/2014/main" id="{8050AB41-75D0-0B93-FAE3-E393889DF0DE}"/>
              </a:ext>
            </a:extLst>
          </p:cNvPr>
          <p:cNvSpPr/>
          <p:nvPr/>
        </p:nvSpPr>
        <p:spPr>
          <a:xfrm>
            <a:off x="4075953" y="6490447"/>
            <a:ext cx="1637553" cy="239059"/>
          </a:xfrm>
          <a:custGeom>
            <a:avLst/>
            <a:gdLst>
              <a:gd name="connsiteX0" fmla="*/ 1637553 w 1637553"/>
              <a:gd name="connsiteY0" fmla="*/ 0 h 239059"/>
              <a:gd name="connsiteX1" fmla="*/ 1165412 w 1637553"/>
              <a:gd name="connsiteY1" fmla="*/ 239059 h 239059"/>
              <a:gd name="connsiteX2" fmla="*/ 0 w 1637553"/>
              <a:gd name="connsiteY2" fmla="*/ 233082 h 239059"/>
              <a:gd name="connsiteX3" fmla="*/ 77694 w 1637553"/>
              <a:gd name="connsiteY3" fmla="*/ 59765 h 239059"/>
              <a:gd name="connsiteX4" fmla="*/ 143435 w 1637553"/>
              <a:gd name="connsiteY4" fmla="*/ 0 h 239059"/>
              <a:gd name="connsiteX5" fmla="*/ 1637553 w 1637553"/>
              <a:gd name="connsiteY5" fmla="*/ 0 h 23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553" h="239059">
                <a:moveTo>
                  <a:pt x="1637553" y="0"/>
                </a:moveTo>
                <a:lnTo>
                  <a:pt x="1165412" y="239059"/>
                </a:lnTo>
                <a:lnTo>
                  <a:pt x="0" y="233082"/>
                </a:lnTo>
                <a:lnTo>
                  <a:pt x="77694" y="59765"/>
                </a:lnTo>
                <a:lnTo>
                  <a:pt x="143435" y="0"/>
                </a:lnTo>
                <a:lnTo>
                  <a:pt x="1637553" y="0"/>
                </a:lnTo>
                <a:close/>
              </a:path>
            </a:pathLst>
          </a:custGeom>
          <a:solidFill>
            <a:srgbClr val="0C2C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Forme libre : forme 23">
            <a:extLst>
              <a:ext uri="{FF2B5EF4-FFF2-40B4-BE49-F238E27FC236}">
                <a16:creationId xmlns:a16="http://schemas.microsoft.com/office/drawing/2014/main" id="{BD2C12D8-6576-3324-08C7-DC46A7386530}"/>
              </a:ext>
            </a:extLst>
          </p:cNvPr>
          <p:cNvSpPr/>
          <p:nvPr/>
        </p:nvSpPr>
        <p:spPr>
          <a:xfrm>
            <a:off x="340659" y="6484471"/>
            <a:ext cx="2438400" cy="251011"/>
          </a:xfrm>
          <a:custGeom>
            <a:avLst/>
            <a:gdLst>
              <a:gd name="connsiteX0" fmla="*/ 2438400 w 2438400"/>
              <a:gd name="connsiteY0" fmla="*/ 203200 h 251011"/>
              <a:gd name="connsiteX1" fmla="*/ 2354729 w 2438400"/>
              <a:gd name="connsiteY1" fmla="*/ 5976 h 251011"/>
              <a:gd name="connsiteX2" fmla="*/ 256988 w 2438400"/>
              <a:gd name="connsiteY2" fmla="*/ 0 h 251011"/>
              <a:gd name="connsiteX3" fmla="*/ 0 w 2438400"/>
              <a:gd name="connsiteY3" fmla="*/ 131482 h 251011"/>
              <a:gd name="connsiteX4" fmla="*/ 651435 w 2438400"/>
              <a:gd name="connsiteY4" fmla="*/ 251011 h 251011"/>
              <a:gd name="connsiteX5" fmla="*/ 2438400 w 2438400"/>
              <a:gd name="connsiteY5" fmla="*/ 203200 h 2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251011">
                <a:moveTo>
                  <a:pt x="2438400" y="203200"/>
                </a:moveTo>
                <a:lnTo>
                  <a:pt x="2354729" y="5976"/>
                </a:lnTo>
                <a:lnTo>
                  <a:pt x="256988" y="0"/>
                </a:lnTo>
                <a:lnTo>
                  <a:pt x="0" y="131482"/>
                </a:lnTo>
                <a:lnTo>
                  <a:pt x="651435" y="251011"/>
                </a:lnTo>
                <a:lnTo>
                  <a:pt x="2438400" y="203200"/>
                </a:lnTo>
                <a:close/>
              </a:path>
            </a:pathLst>
          </a:custGeom>
          <a:solidFill>
            <a:srgbClr val="0F3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 forme 24">
            <a:extLst>
              <a:ext uri="{FF2B5EF4-FFF2-40B4-BE49-F238E27FC236}">
                <a16:creationId xmlns:a16="http://schemas.microsoft.com/office/drawing/2014/main" id="{E7CBB84B-FE9F-9940-9FE4-EC7CE470C3F4}"/>
              </a:ext>
            </a:extLst>
          </p:cNvPr>
          <p:cNvSpPr/>
          <p:nvPr/>
        </p:nvSpPr>
        <p:spPr>
          <a:xfrm>
            <a:off x="6311153" y="6490447"/>
            <a:ext cx="2366682" cy="292847"/>
          </a:xfrm>
          <a:custGeom>
            <a:avLst/>
            <a:gdLst>
              <a:gd name="connsiteX0" fmla="*/ 2366682 w 2366682"/>
              <a:gd name="connsiteY0" fmla="*/ 233082 h 292847"/>
              <a:gd name="connsiteX1" fmla="*/ 2259106 w 2366682"/>
              <a:gd name="connsiteY1" fmla="*/ 0 h 292847"/>
              <a:gd name="connsiteX2" fmla="*/ 621553 w 2366682"/>
              <a:gd name="connsiteY2" fmla="*/ 0 h 292847"/>
              <a:gd name="connsiteX3" fmla="*/ 0 w 2366682"/>
              <a:gd name="connsiteY3" fmla="*/ 292847 h 292847"/>
              <a:gd name="connsiteX4" fmla="*/ 2366682 w 2366682"/>
              <a:gd name="connsiteY4" fmla="*/ 233082 h 292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682" h="292847">
                <a:moveTo>
                  <a:pt x="2366682" y="233082"/>
                </a:moveTo>
                <a:lnTo>
                  <a:pt x="2259106" y="0"/>
                </a:lnTo>
                <a:lnTo>
                  <a:pt x="621553" y="0"/>
                </a:lnTo>
                <a:lnTo>
                  <a:pt x="0" y="292847"/>
                </a:lnTo>
                <a:lnTo>
                  <a:pt x="2366682" y="233082"/>
                </a:lnTo>
                <a:close/>
              </a:path>
            </a:pathLst>
          </a:custGeom>
          <a:solidFill>
            <a:srgbClr val="0333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 forme 25">
            <a:extLst>
              <a:ext uri="{FF2B5EF4-FFF2-40B4-BE49-F238E27FC236}">
                <a16:creationId xmlns:a16="http://schemas.microsoft.com/office/drawing/2014/main" id="{1D48F435-2C77-F74E-8D0E-7DB9E7E09791}"/>
              </a:ext>
            </a:extLst>
          </p:cNvPr>
          <p:cNvSpPr/>
          <p:nvPr/>
        </p:nvSpPr>
        <p:spPr>
          <a:xfrm>
            <a:off x="5390776" y="6484471"/>
            <a:ext cx="1183342" cy="233082"/>
          </a:xfrm>
          <a:custGeom>
            <a:avLst/>
            <a:gdLst>
              <a:gd name="connsiteX0" fmla="*/ 1183342 w 1183342"/>
              <a:gd name="connsiteY0" fmla="*/ 0 h 233082"/>
              <a:gd name="connsiteX1" fmla="*/ 711200 w 1183342"/>
              <a:gd name="connsiteY1" fmla="*/ 233082 h 233082"/>
              <a:gd name="connsiteX2" fmla="*/ 0 w 1183342"/>
              <a:gd name="connsiteY2" fmla="*/ 185270 h 233082"/>
              <a:gd name="connsiteX3" fmla="*/ 292848 w 1183342"/>
              <a:gd name="connsiteY3" fmla="*/ 5976 h 233082"/>
              <a:gd name="connsiteX4" fmla="*/ 1183342 w 1183342"/>
              <a:gd name="connsiteY4" fmla="*/ 0 h 23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342" h="233082">
                <a:moveTo>
                  <a:pt x="1183342" y="0"/>
                </a:moveTo>
                <a:lnTo>
                  <a:pt x="711200" y="233082"/>
                </a:lnTo>
                <a:lnTo>
                  <a:pt x="0" y="185270"/>
                </a:lnTo>
                <a:lnTo>
                  <a:pt x="292848" y="5976"/>
                </a:lnTo>
                <a:lnTo>
                  <a:pt x="1183342" y="0"/>
                </a:lnTo>
                <a:close/>
              </a:path>
            </a:pathLst>
          </a:custGeom>
          <a:solidFill>
            <a:srgbClr val="033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1905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3241593" cy="369332"/>
          </a:xfrm>
          <a:prstGeom prst="rect">
            <a:avLst/>
          </a:prstGeom>
          <a:noFill/>
        </p:spPr>
        <p:txBody>
          <a:bodyPr wrap="none" rtlCol="0">
            <a:spAutoFit/>
          </a:bodyPr>
          <a:lstStyle/>
          <a:p>
            <a:r>
              <a:rPr lang="fr-FR" dirty="0">
                <a:latin typeface="Montserrat ExtraBold" panose="00000900000000000000" pitchFamily="50" charset="0"/>
              </a:rPr>
              <a:t>ROADBOOK – MANCHE 3</a:t>
            </a:r>
            <a:endParaRPr lang="fr-FR" dirty="0">
              <a:latin typeface="Montserrat" panose="00000500000000000000" pitchFamily="50" charset="0"/>
            </a:endParaRPr>
          </a:p>
        </p:txBody>
      </p:sp>
      <p:sp>
        <p:nvSpPr>
          <p:cNvPr id="3" name="ZoneTexte 2">
            <a:extLst>
              <a:ext uri="{FF2B5EF4-FFF2-40B4-BE49-F238E27FC236}">
                <a16:creationId xmlns:a16="http://schemas.microsoft.com/office/drawing/2014/main" id="{1CF340D2-8A1C-6B69-1E8B-7BF4D9D4F870}"/>
              </a:ext>
            </a:extLst>
          </p:cNvPr>
          <p:cNvSpPr txBox="1"/>
          <p:nvPr/>
        </p:nvSpPr>
        <p:spPr>
          <a:xfrm>
            <a:off x="595222" y="992741"/>
            <a:ext cx="5111871" cy="3754874"/>
          </a:xfrm>
          <a:prstGeom prst="rect">
            <a:avLst/>
          </a:prstGeom>
          <a:noFill/>
        </p:spPr>
        <p:txBody>
          <a:bodyPr wrap="square" rtlCol="0">
            <a:spAutoFit/>
          </a:bodyPr>
          <a:lstStyle/>
          <a:p>
            <a:r>
              <a:rPr lang="fr-FR" sz="1400" dirty="0">
                <a:latin typeface="Montserrat" panose="00000500000000000000" pitchFamily="50" charset="0"/>
              </a:rPr>
              <a:t>COURSE AUX POINTS – </a:t>
            </a:r>
            <a:r>
              <a:rPr lang="fr-FR" sz="1400" b="1" dirty="0">
                <a:latin typeface="Montserrat" panose="00000500000000000000" pitchFamily="50" charset="0"/>
              </a:rPr>
              <a:t>mercredi 20 novembre 2024</a:t>
            </a:r>
          </a:p>
          <a:p>
            <a:endParaRPr lang="fr-FR" sz="1400" dirty="0">
              <a:latin typeface="Montserrat" panose="00000500000000000000" pitchFamily="50" charset="0"/>
            </a:endParaRPr>
          </a:p>
          <a:p>
            <a:r>
              <a:rPr lang="fr-FR" sz="1400" b="1" dirty="0">
                <a:latin typeface="Montserrat" panose="00000500000000000000" pitchFamily="50" charset="0"/>
              </a:rPr>
              <a:t>The 6 Train Reverse – New York</a:t>
            </a: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19h30 – Groupe 1</a:t>
            </a:r>
          </a:p>
          <a:p>
            <a:r>
              <a:rPr lang="fr-FR" sz="1400" dirty="0">
                <a:latin typeface="Montserrat" panose="00000500000000000000" pitchFamily="50" charset="0"/>
              </a:rPr>
              <a:t>Ouverture du SAS </a:t>
            </a:r>
            <a:r>
              <a:rPr lang="fr-FR" sz="1400" b="1" dirty="0">
                <a:latin typeface="Montserrat" panose="00000500000000000000" pitchFamily="50" charset="0"/>
              </a:rPr>
              <a:t>: 19h00</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0,4km</a:t>
            </a:r>
          </a:p>
          <a:p>
            <a:r>
              <a:rPr lang="fr-FR" sz="1400" dirty="0">
                <a:latin typeface="Montserrat" panose="00000500000000000000" pitchFamily="50" charset="0"/>
              </a:rPr>
              <a:t>Circuit : </a:t>
            </a:r>
            <a:r>
              <a:rPr lang="fr-FR" sz="1400" b="1" dirty="0">
                <a:latin typeface="Montserrat" panose="00000500000000000000" pitchFamily="50" charset="0"/>
              </a:rPr>
              <a:t>6,5km</a:t>
            </a:r>
          </a:p>
          <a:p>
            <a:r>
              <a:rPr lang="fr-FR" sz="1400" dirty="0">
                <a:latin typeface="Montserrat" panose="00000500000000000000" pitchFamily="50" charset="0"/>
              </a:rPr>
              <a:t>Nombre de tours : </a:t>
            </a:r>
            <a:r>
              <a:rPr lang="fr-FR" sz="1400" b="1" dirty="0">
                <a:latin typeface="Montserrat" panose="00000500000000000000" pitchFamily="50" charset="0"/>
              </a:rPr>
              <a:t>6</a:t>
            </a:r>
          </a:p>
          <a:p>
            <a:r>
              <a:rPr lang="fr-FR" sz="1400" dirty="0">
                <a:latin typeface="Montserrat" panose="00000500000000000000" pitchFamily="50" charset="0"/>
              </a:rPr>
              <a:t>Distance totale : </a:t>
            </a:r>
            <a:r>
              <a:rPr lang="fr-FR" sz="1400" b="1" dirty="0">
                <a:latin typeface="Montserrat" panose="00000500000000000000" pitchFamily="50" charset="0"/>
              </a:rPr>
              <a:t>39,4km</a:t>
            </a:r>
          </a:p>
          <a:p>
            <a:r>
              <a:rPr lang="fr-FR" sz="1400" dirty="0">
                <a:latin typeface="Montserrat" panose="00000500000000000000" pitchFamily="50" charset="0"/>
              </a:rPr>
              <a:t>Dénivelé+ : </a:t>
            </a:r>
            <a:r>
              <a:rPr lang="fr-FR" sz="1400" b="1" dirty="0">
                <a:latin typeface="Montserrat" panose="00000500000000000000" pitchFamily="50" charset="0"/>
              </a:rPr>
              <a:t>408m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20% AERO – 80% DRAFT</a:t>
            </a:r>
          </a:p>
          <a:p>
            <a:endParaRPr lang="fr-FR" sz="1400" b="1" dirty="0">
              <a:latin typeface="Montserrat" panose="00000500000000000000" pitchFamily="50" charset="0"/>
            </a:endParaRPr>
          </a:p>
          <a:p>
            <a:r>
              <a:rPr lang="fr-FR" sz="1400" dirty="0">
                <a:latin typeface="Montserrat" panose="00000500000000000000" pitchFamily="50" charset="0"/>
              </a:rPr>
              <a:t>Toutes les informations ici : </a:t>
            </a:r>
          </a:p>
          <a:p>
            <a:r>
              <a:rPr lang="fr-FR" sz="1400" b="1" dirty="0"/>
              <a:t>https://zwiftinsider.com/route/the-6-train-reverse/</a:t>
            </a:r>
          </a:p>
        </p:txBody>
      </p:sp>
      <p:sp>
        <p:nvSpPr>
          <p:cNvPr id="5" name="ZoneTexte 4">
            <a:extLst>
              <a:ext uri="{FF2B5EF4-FFF2-40B4-BE49-F238E27FC236}">
                <a16:creationId xmlns:a16="http://schemas.microsoft.com/office/drawing/2014/main" id="{D53A74EF-C39F-0E1D-DA77-F6A621273098}"/>
              </a:ext>
            </a:extLst>
          </p:cNvPr>
          <p:cNvSpPr txBox="1"/>
          <p:nvPr/>
        </p:nvSpPr>
        <p:spPr>
          <a:xfrm>
            <a:off x="1344648" y="4992140"/>
            <a:ext cx="3251206" cy="307777"/>
          </a:xfrm>
          <a:prstGeom prst="rect">
            <a:avLst/>
          </a:prstGeom>
          <a:noFill/>
        </p:spPr>
        <p:txBody>
          <a:bodyPr wrap="square" rtlCol="0">
            <a:spAutoFit/>
          </a:bodyPr>
          <a:lstStyle/>
          <a:p>
            <a:r>
              <a:rPr lang="fr-FR" sz="1400" b="1" dirty="0">
                <a:latin typeface="Montserrat" panose="00000500000000000000" pitchFamily="50" charset="0"/>
              </a:rPr>
              <a:t>5 SPRINTS </a:t>
            </a:r>
            <a:r>
              <a:rPr lang="fr-FR" sz="1400" dirty="0">
                <a:latin typeface="Montserrat" panose="00000500000000000000" pitchFamily="50" charset="0"/>
              </a:rPr>
              <a:t>– Tour 1, 2, 3, 4, 5</a:t>
            </a:r>
          </a:p>
        </p:txBody>
      </p:sp>
      <p:sp>
        <p:nvSpPr>
          <p:cNvPr id="10" name="ZoneTexte 9">
            <a:extLst>
              <a:ext uri="{FF2B5EF4-FFF2-40B4-BE49-F238E27FC236}">
                <a16:creationId xmlns:a16="http://schemas.microsoft.com/office/drawing/2014/main" id="{6659A489-90BE-8195-992C-31D40C44893B}"/>
              </a:ext>
            </a:extLst>
          </p:cNvPr>
          <p:cNvSpPr txBox="1"/>
          <p:nvPr/>
        </p:nvSpPr>
        <p:spPr>
          <a:xfrm>
            <a:off x="1344648" y="5741268"/>
            <a:ext cx="2734576" cy="307777"/>
          </a:xfrm>
          <a:prstGeom prst="rect">
            <a:avLst/>
          </a:prstGeom>
          <a:noFill/>
        </p:spPr>
        <p:txBody>
          <a:bodyPr wrap="square" rtlCol="0">
            <a:spAutoFit/>
          </a:bodyPr>
          <a:lstStyle/>
          <a:p>
            <a:r>
              <a:rPr lang="fr-FR" sz="1400" b="1" dirty="0">
                <a:latin typeface="Montserrat" panose="00000500000000000000" pitchFamily="50" charset="0"/>
              </a:rPr>
              <a:t>1 SEGMENT </a:t>
            </a:r>
            <a:r>
              <a:rPr lang="fr-FR" sz="1400" dirty="0">
                <a:latin typeface="Montserrat" panose="00000500000000000000" pitchFamily="50" charset="0"/>
              </a:rPr>
              <a:t>– Sprint tour 3</a:t>
            </a:r>
          </a:p>
        </p:txBody>
      </p:sp>
      <p:pic>
        <p:nvPicPr>
          <p:cNvPr id="11" name="Graphique 10">
            <a:extLst>
              <a:ext uri="{FF2B5EF4-FFF2-40B4-BE49-F238E27FC236}">
                <a16:creationId xmlns:a16="http://schemas.microsoft.com/office/drawing/2014/main" id="{AF205874-7DFC-EAAB-3DEC-9A126AD163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620" y="4892973"/>
            <a:ext cx="524867" cy="524867"/>
          </a:xfrm>
          <a:prstGeom prst="rect">
            <a:avLst/>
          </a:prstGeom>
        </p:spPr>
      </p:pic>
      <p:pic>
        <p:nvPicPr>
          <p:cNvPr id="14" name="Image 13">
            <a:extLst>
              <a:ext uri="{FF2B5EF4-FFF2-40B4-BE49-F238E27FC236}">
                <a16:creationId xmlns:a16="http://schemas.microsoft.com/office/drawing/2014/main" id="{34EA891A-C300-8224-728B-78849DEE5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20" y="5571772"/>
            <a:ext cx="640466" cy="646770"/>
          </a:xfrm>
          <a:prstGeom prst="rect">
            <a:avLst/>
          </a:prstGeom>
        </p:spPr>
      </p:pic>
      <p:grpSp>
        <p:nvGrpSpPr>
          <p:cNvPr id="40" name="Groupe 39">
            <a:extLst>
              <a:ext uri="{FF2B5EF4-FFF2-40B4-BE49-F238E27FC236}">
                <a16:creationId xmlns:a16="http://schemas.microsoft.com/office/drawing/2014/main" id="{A992DDEE-3ABD-9B11-D445-EA44BEE2561D}"/>
              </a:ext>
            </a:extLst>
          </p:cNvPr>
          <p:cNvGrpSpPr/>
          <p:nvPr/>
        </p:nvGrpSpPr>
        <p:grpSpPr>
          <a:xfrm>
            <a:off x="5435727" y="1505274"/>
            <a:ext cx="6077418" cy="4649173"/>
            <a:chOff x="5435727" y="1131563"/>
            <a:chExt cx="6077418" cy="4649173"/>
          </a:xfrm>
        </p:grpSpPr>
        <p:pic>
          <p:nvPicPr>
            <p:cNvPr id="16" name="Graphique 15">
              <a:extLst>
                <a:ext uri="{FF2B5EF4-FFF2-40B4-BE49-F238E27FC236}">
                  <a16:creationId xmlns:a16="http://schemas.microsoft.com/office/drawing/2014/main" id="{3D77715D-8921-F40E-47C0-9F9F8474AC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35727" y="2132661"/>
              <a:ext cx="6038850" cy="3648075"/>
            </a:xfrm>
            <a:prstGeom prst="rect">
              <a:avLst/>
            </a:prstGeom>
          </p:spPr>
        </p:pic>
        <p:pic>
          <p:nvPicPr>
            <p:cNvPr id="17" name="Graphique 16">
              <a:extLst>
                <a:ext uri="{FF2B5EF4-FFF2-40B4-BE49-F238E27FC236}">
                  <a16:creationId xmlns:a16="http://schemas.microsoft.com/office/drawing/2014/main" id="{20DAA2DC-BACF-74E5-5762-680A871FF9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41714" y="1829943"/>
              <a:ext cx="265203" cy="265203"/>
            </a:xfrm>
            <a:prstGeom prst="rect">
              <a:avLst/>
            </a:prstGeom>
          </p:spPr>
        </p:pic>
        <p:pic>
          <p:nvPicPr>
            <p:cNvPr id="18" name="Graphique 17">
              <a:extLst>
                <a:ext uri="{FF2B5EF4-FFF2-40B4-BE49-F238E27FC236}">
                  <a16:creationId xmlns:a16="http://schemas.microsoft.com/office/drawing/2014/main" id="{9683D667-4C07-52BF-9085-9EE9A90A0C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5639" y="1829942"/>
              <a:ext cx="265203" cy="265203"/>
            </a:xfrm>
            <a:prstGeom prst="rect">
              <a:avLst/>
            </a:prstGeom>
          </p:spPr>
        </p:pic>
        <p:pic>
          <p:nvPicPr>
            <p:cNvPr id="19" name="Graphique 18">
              <a:extLst>
                <a:ext uri="{FF2B5EF4-FFF2-40B4-BE49-F238E27FC236}">
                  <a16:creationId xmlns:a16="http://schemas.microsoft.com/office/drawing/2014/main" id="{CBFA7316-261E-C8EF-E2DF-77AF1498F5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8572" y="1837943"/>
              <a:ext cx="265203" cy="265203"/>
            </a:xfrm>
            <a:prstGeom prst="rect">
              <a:avLst/>
            </a:prstGeom>
          </p:spPr>
        </p:pic>
        <p:pic>
          <p:nvPicPr>
            <p:cNvPr id="20" name="Graphique 19">
              <a:extLst>
                <a:ext uri="{FF2B5EF4-FFF2-40B4-BE49-F238E27FC236}">
                  <a16:creationId xmlns:a16="http://schemas.microsoft.com/office/drawing/2014/main" id="{C8BB0F88-4E70-32F4-C8FE-984912453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5794" y="1837943"/>
              <a:ext cx="265203" cy="265203"/>
            </a:xfrm>
            <a:prstGeom prst="rect">
              <a:avLst/>
            </a:prstGeom>
          </p:spPr>
        </p:pic>
        <p:pic>
          <p:nvPicPr>
            <p:cNvPr id="21" name="Graphique 20">
              <a:extLst>
                <a:ext uri="{FF2B5EF4-FFF2-40B4-BE49-F238E27FC236}">
                  <a16:creationId xmlns:a16="http://schemas.microsoft.com/office/drawing/2014/main" id="{9F69394E-D0F6-D158-B92E-F8D5D427C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26178" y="1828063"/>
              <a:ext cx="265203" cy="265203"/>
            </a:xfrm>
            <a:prstGeom prst="rect">
              <a:avLst/>
            </a:prstGeom>
          </p:spPr>
        </p:pic>
        <p:pic>
          <p:nvPicPr>
            <p:cNvPr id="23" name="Image 22">
              <a:extLst>
                <a:ext uri="{FF2B5EF4-FFF2-40B4-BE49-F238E27FC236}">
                  <a16:creationId xmlns:a16="http://schemas.microsoft.com/office/drawing/2014/main" id="{2AA5EA83-5B41-919C-66A4-A6F9DEEC2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899" y="1526202"/>
              <a:ext cx="279475" cy="282226"/>
            </a:xfrm>
            <a:prstGeom prst="rect">
              <a:avLst/>
            </a:prstGeom>
          </p:spPr>
        </p:pic>
        <p:pic>
          <p:nvPicPr>
            <p:cNvPr id="28" name="Image 27">
              <a:extLst>
                <a:ext uri="{FF2B5EF4-FFF2-40B4-BE49-F238E27FC236}">
                  <a16:creationId xmlns:a16="http://schemas.microsoft.com/office/drawing/2014/main" id="{0F1055D6-CCD6-855D-BC4C-7B1F678A1A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6687" y="1447442"/>
              <a:ext cx="374940" cy="374940"/>
            </a:xfrm>
            <a:prstGeom prst="rect">
              <a:avLst/>
            </a:prstGeom>
          </p:spPr>
        </p:pic>
        <p:pic>
          <p:nvPicPr>
            <p:cNvPr id="29" name="Image 28">
              <a:extLst>
                <a:ext uri="{FF2B5EF4-FFF2-40B4-BE49-F238E27FC236}">
                  <a16:creationId xmlns:a16="http://schemas.microsoft.com/office/drawing/2014/main" id="{E6F2E581-67DA-93B5-52EB-BE5D863981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4157" y="1447441"/>
              <a:ext cx="374940" cy="374941"/>
            </a:xfrm>
            <a:prstGeom prst="rect">
              <a:avLst/>
            </a:prstGeom>
          </p:spPr>
        </p:pic>
        <p:pic>
          <p:nvPicPr>
            <p:cNvPr id="30" name="Image 29">
              <a:extLst>
                <a:ext uri="{FF2B5EF4-FFF2-40B4-BE49-F238E27FC236}">
                  <a16:creationId xmlns:a16="http://schemas.microsoft.com/office/drawing/2014/main" id="{5A5AE59D-2386-E0E6-178D-1146D4B3E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751" y="1449424"/>
              <a:ext cx="374940" cy="374940"/>
            </a:xfrm>
            <a:prstGeom prst="rect">
              <a:avLst/>
            </a:prstGeom>
          </p:spPr>
        </p:pic>
        <p:pic>
          <p:nvPicPr>
            <p:cNvPr id="31" name="Image 30">
              <a:extLst>
                <a:ext uri="{FF2B5EF4-FFF2-40B4-BE49-F238E27FC236}">
                  <a16:creationId xmlns:a16="http://schemas.microsoft.com/office/drawing/2014/main" id="{2DA4E485-D1BC-BC9E-C54E-36430BD5D9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221" y="1449423"/>
              <a:ext cx="374940" cy="374941"/>
            </a:xfrm>
            <a:prstGeom prst="rect">
              <a:avLst/>
            </a:prstGeom>
          </p:spPr>
        </p:pic>
        <p:pic>
          <p:nvPicPr>
            <p:cNvPr id="32" name="Image 31">
              <a:extLst>
                <a:ext uri="{FF2B5EF4-FFF2-40B4-BE49-F238E27FC236}">
                  <a16:creationId xmlns:a16="http://schemas.microsoft.com/office/drawing/2014/main" id="{D229E6F9-EE7D-8C1C-5F71-3EAFE3FF81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7554" y="1131564"/>
              <a:ext cx="374940" cy="374940"/>
            </a:xfrm>
            <a:prstGeom prst="rect">
              <a:avLst/>
            </a:prstGeom>
          </p:spPr>
        </p:pic>
        <p:pic>
          <p:nvPicPr>
            <p:cNvPr id="33" name="Image 32">
              <a:extLst>
                <a:ext uri="{FF2B5EF4-FFF2-40B4-BE49-F238E27FC236}">
                  <a16:creationId xmlns:a16="http://schemas.microsoft.com/office/drawing/2014/main" id="{C152A563-303D-6CB6-DF0A-3BAA1450B0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5024" y="1131563"/>
              <a:ext cx="374940" cy="374941"/>
            </a:xfrm>
            <a:prstGeom prst="rect">
              <a:avLst/>
            </a:prstGeom>
          </p:spPr>
        </p:pic>
        <p:pic>
          <p:nvPicPr>
            <p:cNvPr id="34" name="Image 33">
              <a:extLst>
                <a:ext uri="{FF2B5EF4-FFF2-40B4-BE49-F238E27FC236}">
                  <a16:creationId xmlns:a16="http://schemas.microsoft.com/office/drawing/2014/main" id="{F0C950FA-75E2-35B2-14CF-918B9540E3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3772" y="1449649"/>
              <a:ext cx="374940" cy="374940"/>
            </a:xfrm>
            <a:prstGeom prst="rect">
              <a:avLst/>
            </a:prstGeom>
          </p:spPr>
        </p:pic>
        <p:pic>
          <p:nvPicPr>
            <p:cNvPr id="35" name="Image 34">
              <a:extLst>
                <a:ext uri="{FF2B5EF4-FFF2-40B4-BE49-F238E27FC236}">
                  <a16:creationId xmlns:a16="http://schemas.microsoft.com/office/drawing/2014/main" id="{74F2DC6D-BA1E-9CC7-0B7E-A03EF20C4C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1242" y="1449648"/>
              <a:ext cx="374940" cy="374941"/>
            </a:xfrm>
            <a:prstGeom prst="rect">
              <a:avLst/>
            </a:prstGeom>
          </p:spPr>
        </p:pic>
        <p:pic>
          <p:nvPicPr>
            <p:cNvPr id="36" name="Image 35">
              <a:extLst>
                <a:ext uri="{FF2B5EF4-FFF2-40B4-BE49-F238E27FC236}">
                  <a16:creationId xmlns:a16="http://schemas.microsoft.com/office/drawing/2014/main" id="{F6AE1DEB-E983-5697-2D78-748A75FDB2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5" y="1451372"/>
              <a:ext cx="374940" cy="374940"/>
            </a:xfrm>
            <a:prstGeom prst="rect">
              <a:avLst/>
            </a:prstGeom>
          </p:spPr>
        </p:pic>
        <p:pic>
          <p:nvPicPr>
            <p:cNvPr id="37" name="Image 36">
              <a:extLst>
                <a:ext uri="{FF2B5EF4-FFF2-40B4-BE49-F238E27FC236}">
                  <a16:creationId xmlns:a16="http://schemas.microsoft.com/office/drawing/2014/main" id="{D98DDA6E-3543-45F2-7559-B26369E671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5045" y="1451371"/>
              <a:ext cx="374940" cy="374941"/>
            </a:xfrm>
            <a:prstGeom prst="rect">
              <a:avLst/>
            </a:prstGeom>
          </p:spPr>
        </p:pic>
        <p:pic>
          <p:nvPicPr>
            <p:cNvPr id="38" name="Image 37" descr="Une image contenant noir, obscurité&#10;&#10;Description générée automatiquement">
              <a:extLst>
                <a:ext uri="{FF2B5EF4-FFF2-40B4-BE49-F238E27FC236}">
                  <a16:creationId xmlns:a16="http://schemas.microsoft.com/office/drawing/2014/main" id="{232F7F7C-1DE2-5DE6-6E5B-49B6D746CD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66562" y="1856563"/>
              <a:ext cx="246583" cy="246583"/>
            </a:xfrm>
            <a:prstGeom prst="rect">
              <a:avLst/>
            </a:prstGeom>
          </p:spPr>
        </p:pic>
      </p:grpSp>
    </p:spTree>
    <p:extLst>
      <p:ext uri="{BB962C8B-B14F-4D97-AF65-F5344CB8AC3E}">
        <p14:creationId xmlns:p14="http://schemas.microsoft.com/office/powerpoint/2010/main" val="102742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EE97E77-F6F1-C25E-A883-57E1D1BB7B7E}"/>
              </a:ext>
            </a:extLst>
          </p:cNvPr>
          <p:cNvPicPr>
            <a:picLocks noChangeAspect="1"/>
          </p:cNvPicPr>
          <p:nvPr/>
        </p:nvPicPr>
        <p:blipFill>
          <a:blip r:embed="rId2"/>
          <a:src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E679C92-A54C-ED89-BA2A-571A4B90C902}"/>
              </a:ext>
            </a:extLst>
          </p:cNvPr>
          <p:cNvSpPr txBox="1"/>
          <p:nvPr/>
        </p:nvSpPr>
        <p:spPr>
          <a:xfrm>
            <a:off x="2859565" y="2798951"/>
            <a:ext cx="6472867" cy="1077218"/>
          </a:xfrm>
          <a:prstGeom prst="rect">
            <a:avLst/>
          </a:prstGeom>
          <a:noFill/>
        </p:spPr>
        <p:txBody>
          <a:bodyPr wrap="square" rtlCol="0">
            <a:spAutoFit/>
          </a:bodyPr>
          <a:lstStyle/>
          <a:p>
            <a:pPr algn="ctr"/>
            <a:r>
              <a:rPr lang="fr-FR" sz="4800" b="1" dirty="0">
                <a:solidFill>
                  <a:schemeClr val="bg1"/>
                </a:solidFill>
                <a:latin typeface="Montserrat ExtraBold" panose="00000900000000000000" pitchFamily="50" charset="0"/>
              </a:rPr>
              <a:t>RÈGLEMENT</a:t>
            </a:r>
          </a:p>
          <a:p>
            <a:pPr algn="ctr"/>
            <a:r>
              <a:rPr lang="fr-FR" sz="1600" i="0" dirty="0">
                <a:solidFill>
                  <a:schemeClr val="bg1"/>
                </a:solidFill>
                <a:effectLst/>
                <a:latin typeface="Montserrat" panose="00000500000000000000" pitchFamily="50" charset="0"/>
              </a:rPr>
              <a:t>Rappel des princi</a:t>
            </a:r>
            <a:r>
              <a:rPr lang="fr-FR" sz="1600" dirty="0">
                <a:solidFill>
                  <a:schemeClr val="bg1"/>
                </a:solidFill>
                <a:latin typeface="Montserrat" panose="00000500000000000000" pitchFamily="50" charset="0"/>
              </a:rPr>
              <a:t>pales règles de l’événements.</a:t>
            </a:r>
            <a:endParaRPr lang="fr-FR" sz="1600" i="0" dirty="0">
              <a:solidFill>
                <a:schemeClr val="bg1"/>
              </a:solidFill>
              <a:effectLst/>
              <a:latin typeface="Montserrat" panose="00000500000000000000" pitchFamily="50" charset="0"/>
            </a:endParaRPr>
          </a:p>
        </p:txBody>
      </p:sp>
      <p:pic>
        <p:nvPicPr>
          <p:cNvPr id="6" name="Image 5">
            <a:extLst>
              <a:ext uri="{FF2B5EF4-FFF2-40B4-BE49-F238E27FC236}">
                <a16:creationId xmlns:a16="http://schemas.microsoft.com/office/drawing/2014/main" id="{E171F281-8A85-B381-445D-E18E09D8E6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059" y="5151319"/>
            <a:ext cx="1435880" cy="769191"/>
          </a:xfrm>
          <a:prstGeom prst="rect">
            <a:avLst/>
          </a:prstGeom>
        </p:spPr>
      </p:pic>
    </p:spTree>
    <p:extLst>
      <p:ext uri="{BB962C8B-B14F-4D97-AF65-F5344CB8AC3E}">
        <p14:creationId xmlns:p14="http://schemas.microsoft.com/office/powerpoint/2010/main" val="219711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3241593" cy="369332"/>
          </a:xfrm>
          <a:prstGeom prst="rect">
            <a:avLst/>
          </a:prstGeom>
          <a:noFill/>
        </p:spPr>
        <p:txBody>
          <a:bodyPr wrap="none" rtlCol="0">
            <a:spAutoFit/>
          </a:bodyPr>
          <a:lstStyle/>
          <a:p>
            <a:r>
              <a:rPr lang="fr-FR" dirty="0">
                <a:latin typeface="Montserrat ExtraBold" panose="00000900000000000000" pitchFamily="50" charset="0"/>
              </a:rPr>
              <a:t>ROADBOOK – MANCHE 4</a:t>
            </a:r>
            <a:endParaRPr lang="fr-FR" dirty="0">
              <a:latin typeface="Montserrat" panose="00000500000000000000" pitchFamily="50" charset="0"/>
            </a:endParaRPr>
          </a:p>
        </p:txBody>
      </p:sp>
      <p:sp>
        <p:nvSpPr>
          <p:cNvPr id="3" name="ZoneTexte 2">
            <a:extLst>
              <a:ext uri="{FF2B5EF4-FFF2-40B4-BE49-F238E27FC236}">
                <a16:creationId xmlns:a16="http://schemas.microsoft.com/office/drawing/2014/main" id="{1CF340D2-8A1C-6B69-1E8B-7BF4D9D4F870}"/>
              </a:ext>
            </a:extLst>
          </p:cNvPr>
          <p:cNvSpPr txBox="1"/>
          <p:nvPr/>
        </p:nvSpPr>
        <p:spPr>
          <a:xfrm>
            <a:off x="595222" y="992741"/>
            <a:ext cx="5111871" cy="3754874"/>
          </a:xfrm>
          <a:prstGeom prst="rect">
            <a:avLst/>
          </a:prstGeom>
          <a:noFill/>
        </p:spPr>
        <p:txBody>
          <a:bodyPr wrap="square" rtlCol="0">
            <a:spAutoFit/>
          </a:bodyPr>
          <a:lstStyle/>
          <a:p>
            <a:r>
              <a:rPr lang="fr-FR" sz="1400" dirty="0">
                <a:latin typeface="Montserrat" panose="00000500000000000000" pitchFamily="50" charset="0"/>
              </a:rPr>
              <a:t>SCRATCH Epic Race – </a:t>
            </a:r>
            <a:r>
              <a:rPr lang="fr-FR" sz="1400" b="1" dirty="0">
                <a:latin typeface="Montserrat" panose="00000500000000000000" pitchFamily="50" charset="0"/>
              </a:rPr>
              <a:t>mercredi 11 décembre 2024</a:t>
            </a:r>
          </a:p>
          <a:p>
            <a:endParaRPr lang="fr-FR" sz="1400" dirty="0">
              <a:latin typeface="Montserrat" panose="00000500000000000000" pitchFamily="50" charset="0"/>
            </a:endParaRPr>
          </a:p>
          <a:p>
            <a:r>
              <a:rPr lang="fr-FR" sz="1400" b="1" dirty="0">
                <a:latin typeface="Montserrat" panose="00000500000000000000" pitchFamily="50" charset="0"/>
              </a:rPr>
              <a:t>Big Foot Hills – </a:t>
            </a:r>
            <a:r>
              <a:rPr lang="fr-FR" sz="1400" b="1" dirty="0" err="1">
                <a:latin typeface="Montserrat" panose="00000500000000000000" pitchFamily="50" charset="0"/>
              </a:rPr>
              <a:t>Watopia</a:t>
            </a:r>
            <a:endParaRPr lang="fr-FR" sz="1400" b="1" dirty="0">
              <a:latin typeface="Montserrat" panose="00000500000000000000" pitchFamily="50" charset="0"/>
            </a:endParaRP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19h30 – Groupe 1</a:t>
            </a:r>
          </a:p>
          <a:p>
            <a:r>
              <a:rPr lang="fr-FR" sz="1400" dirty="0">
                <a:latin typeface="Montserrat" panose="00000500000000000000" pitchFamily="50" charset="0"/>
              </a:rPr>
              <a:t>Ouverture du SAS </a:t>
            </a:r>
            <a:r>
              <a:rPr lang="fr-FR" sz="1400" b="1" dirty="0">
                <a:latin typeface="Montserrat" panose="00000500000000000000" pitchFamily="50" charset="0"/>
              </a:rPr>
              <a:t>: 19h00</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2,4km</a:t>
            </a:r>
          </a:p>
          <a:p>
            <a:r>
              <a:rPr lang="fr-FR" sz="1400" dirty="0">
                <a:latin typeface="Montserrat" panose="00000500000000000000" pitchFamily="50" charset="0"/>
              </a:rPr>
              <a:t>Circuit : </a:t>
            </a:r>
            <a:r>
              <a:rPr lang="fr-FR" sz="1400" b="1" dirty="0">
                <a:latin typeface="Montserrat" panose="00000500000000000000" pitchFamily="50" charset="0"/>
              </a:rPr>
              <a:t>67,5km</a:t>
            </a:r>
          </a:p>
          <a:p>
            <a:r>
              <a:rPr lang="fr-FR" sz="1400" dirty="0">
                <a:latin typeface="Montserrat" panose="00000500000000000000" pitchFamily="50" charset="0"/>
              </a:rPr>
              <a:t>Nombre de tours : </a:t>
            </a:r>
            <a:r>
              <a:rPr lang="fr-FR" sz="1400" b="1" dirty="0">
                <a:latin typeface="Montserrat" panose="00000500000000000000" pitchFamily="50" charset="0"/>
              </a:rPr>
              <a:t>1</a:t>
            </a:r>
          </a:p>
          <a:p>
            <a:r>
              <a:rPr lang="fr-FR" sz="1400" dirty="0">
                <a:latin typeface="Montserrat" panose="00000500000000000000" pitchFamily="50" charset="0"/>
              </a:rPr>
              <a:t>Distance totale : </a:t>
            </a:r>
            <a:r>
              <a:rPr lang="fr-FR" sz="1400" b="1" dirty="0">
                <a:latin typeface="Montserrat" panose="00000500000000000000" pitchFamily="50" charset="0"/>
              </a:rPr>
              <a:t>70km</a:t>
            </a:r>
          </a:p>
          <a:p>
            <a:r>
              <a:rPr lang="fr-FR" sz="1400" dirty="0">
                <a:latin typeface="Montserrat" panose="00000500000000000000" pitchFamily="50" charset="0"/>
              </a:rPr>
              <a:t>Dénivelé+ : </a:t>
            </a:r>
            <a:r>
              <a:rPr lang="fr-FR" sz="1400" b="1" dirty="0">
                <a:latin typeface="Montserrat" panose="00000500000000000000" pitchFamily="50" charset="0"/>
              </a:rPr>
              <a:t>707m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a:t>
            </a:r>
          </a:p>
          <a:p>
            <a:endParaRPr lang="fr-FR" sz="1400" b="1" dirty="0">
              <a:latin typeface="Montserrat" panose="00000500000000000000" pitchFamily="50" charset="0"/>
            </a:endParaRPr>
          </a:p>
          <a:p>
            <a:r>
              <a:rPr lang="fr-FR" sz="1400" dirty="0">
                <a:latin typeface="Montserrat" panose="00000500000000000000" pitchFamily="50" charset="0"/>
              </a:rPr>
              <a:t>Toutes les informations ici : </a:t>
            </a:r>
          </a:p>
          <a:p>
            <a:r>
              <a:rPr lang="fr-FR" sz="1400" b="1" dirty="0"/>
              <a:t>https://zwiftinsider.com/route/big-foot-hills/</a:t>
            </a:r>
          </a:p>
        </p:txBody>
      </p:sp>
      <p:pic>
        <p:nvPicPr>
          <p:cNvPr id="4" name="Graphique 3">
            <a:extLst>
              <a:ext uri="{FF2B5EF4-FFF2-40B4-BE49-F238E27FC236}">
                <a16:creationId xmlns:a16="http://schemas.microsoft.com/office/drawing/2014/main" id="{5C428713-7158-487D-A4A9-D3230C55FE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8626" y="2098841"/>
            <a:ext cx="6029325" cy="3533775"/>
          </a:xfrm>
          <a:prstGeom prst="rect">
            <a:avLst/>
          </a:prstGeom>
        </p:spPr>
      </p:pic>
      <p:pic>
        <p:nvPicPr>
          <p:cNvPr id="5" name="Image 4" descr="Une image contenant noir, obscurité&#10;&#10;Description générée automatiquement">
            <a:extLst>
              <a:ext uri="{FF2B5EF4-FFF2-40B4-BE49-F238E27FC236}">
                <a16:creationId xmlns:a16="http://schemas.microsoft.com/office/drawing/2014/main" id="{CB8E9538-3850-6BED-E3ED-05C1408CB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608" y="1865906"/>
            <a:ext cx="246583" cy="246583"/>
          </a:xfrm>
          <a:prstGeom prst="rect">
            <a:avLst/>
          </a:prstGeom>
        </p:spPr>
      </p:pic>
    </p:spTree>
    <p:extLst>
      <p:ext uri="{BB962C8B-B14F-4D97-AF65-F5344CB8AC3E}">
        <p14:creationId xmlns:p14="http://schemas.microsoft.com/office/powerpoint/2010/main" val="231459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F59601B3-85C9-1C06-FE29-A62B3782B92B}"/>
              </a:ext>
            </a:extLst>
          </p:cNvPr>
          <p:cNvGrpSpPr/>
          <p:nvPr/>
        </p:nvGrpSpPr>
        <p:grpSpPr>
          <a:xfrm>
            <a:off x="4787900" y="2006600"/>
            <a:ext cx="7429631" cy="4479643"/>
            <a:chOff x="4787900" y="2006600"/>
            <a:chExt cx="7429631" cy="4479643"/>
          </a:xfrm>
        </p:grpSpPr>
        <p:pic>
          <p:nvPicPr>
            <p:cNvPr id="4" name="Graphique 3">
              <a:extLst>
                <a:ext uri="{FF2B5EF4-FFF2-40B4-BE49-F238E27FC236}">
                  <a16:creationId xmlns:a16="http://schemas.microsoft.com/office/drawing/2014/main" id="{7E648DE8-21AB-640F-65A1-D94237BFB1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5380" y="2104743"/>
              <a:ext cx="7239000" cy="4381500"/>
            </a:xfrm>
            <a:prstGeom prst="rect">
              <a:avLst/>
            </a:prstGeom>
          </p:spPr>
        </p:pic>
        <p:sp>
          <p:nvSpPr>
            <p:cNvPr id="2" name="Rectangle 1">
              <a:extLst>
                <a:ext uri="{FF2B5EF4-FFF2-40B4-BE49-F238E27FC236}">
                  <a16:creationId xmlns:a16="http://schemas.microsoft.com/office/drawing/2014/main" id="{B00B9038-F59A-70EC-C9FE-73C6151E2870}"/>
                </a:ext>
              </a:extLst>
            </p:cNvPr>
            <p:cNvSpPr/>
            <p:nvPr/>
          </p:nvSpPr>
          <p:spPr>
            <a:xfrm>
              <a:off x="4876800" y="2006600"/>
              <a:ext cx="7315200" cy="174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037EED8-70D8-1DB2-517D-FE38D5400B9B}"/>
                </a:ext>
              </a:extLst>
            </p:cNvPr>
            <p:cNvSpPr/>
            <p:nvPr/>
          </p:nvSpPr>
          <p:spPr>
            <a:xfrm>
              <a:off x="4787900" y="2104743"/>
              <a:ext cx="247305" cy="4381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CC1BFBD-2EA5-F9D4-75EB-42C53F78C03E}"/>
                </a:ext>
              </a:extLst>
            </p:cNvPr>
            <p:cNvSpPr/>
            <p:nvPr/>
          </p:nvSpPr>
          <p:spPr>
            <a:xfrm>
              <a:off x="11970226" y="2104743"/>
              <a:ext cx="247305" cy="4381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DC525A1-1AC3-E17C-58E5-AFCB8629177A}"/>
                </a:ext>
              </a:extLst>
            </p:cNvPr>
            <p:cNvSpPr/>
            <p:nvPr/>
          </p:nvSpPr>
          <p:spPr>
            <a:xfrm>
              <a:off x="4845116" y="6311967"/>
              <a:ext cx="7315200" cy="174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ZoneTexte 6">
            <a:extLst>
              <a:ext uri="{FF2B5EF4-FFF2-40B4-BE49-F238E27FC236}">
                <a16:creationId xmlns:a16="http://schemas.microsoft.com/office/drawing/2014/main" id="{BAF54849-3E5E-B6BC-18EB-353120B6BB89}"/>
              </a:ext>
            </a:extLst>
          </p:cNvPr>
          <p:cNvSpPr txBox="1"/>
          <p:nvPr/>
        </p:nvSpPr>
        <p:spPr>
          <a:xfrm>
            <a:off x="595223" y="500330"/>
            <a:ext cx="3220753" cy="369332"/>
          </a:xfrm>
          <a:prstGeom prst="rect">
            <a:avLst/>
          </a:prstGeom>
          <a:noFill/>
        </p:spPr>
        <p:txBody>
          <a:bodyPr wrap="none" rtlCol="0">
            <a:spAutoFit/>
          </a:bodyPr>
          <a:lstStyle/>
          <a:p>
            <a:r>
              <a:rPr lang="fr-FR" dirty="0">
                <a:latin typeface="Montserrat ExtraBold" panose="00000900000000000000" pitchFamily="50" charset="0"/>
              </a:rPr>
              <a:t>ROADBOOK – MANCHE 5</a:t>
            </a:r>
            <a:endParaRPr lang="fr-FR" dirty="0">
              <a:latin typeface="Montserrat" panose="00000500000000000000" pitchFamily="50" charset="0"/>
            </a:endParaRPr>
          </a:p>
        </p:txBody>
      </p:sp>
      <p:sp>
        <p:nvSpPr>
          <p:cNvPr id="3" name="ZoneTexte 2">
            <a:extLst>
              <a:ext uri="{FF2B5EF4-FFF2-40B4-BE49-F238E27FC236}">
                <a16:creationId xmlns:a16="http://schemas.microsoft.com/office/drawing/2014/main" id="{1CF340D2-8A1C-6B69-1E8B-7BF4D9D4F870}"/>
              </a:ext>
            </a:extLst>
          </p:cNvPr>
          <p:cNvSpPr txBox="1"/>
          <p:nvPr/>
        </p:nvSpPr>
        <p:spPr>
          <a:xfrm>
            <a:off x="595222" y="992741"/>
            <a:ext cx="5111871" cy="3754874"/>
          </a:xfrm>
          <a:prstGeom prst="rect">
            <a:avLst/>
          </a:prstGeom>
          <a:noFill/>
        </p:spPr>
        <p:txBody>
          <a:bodyPr wrap="square" rtlCol="0">
            <a:spAutoFit/>
          </a:bodyPr>
          <a:lstStyle/>
          <a:p>
            <a:r>
              <a:rPr lang="fr-FR" sz="1400" dirty="0">
                <a:latin typeface="Montserrat" panose="00000500000000000000" pitchFamily="50" charset="0"/>
              </a:rPr>
              <a:t>COURSE AUX POINTS – </a:t>
            </a:r>
            <a:r>
              <a:rPr lang="fr-FR" sz="1400" b="1" dirty="0">
                <a:latin typeface="Montserrat" panose="00000500000000000000" pitchFamily="50" charset="0"/>
              </a:rPr>
              <a:t>mercredi 18 décembre 2024</a:t>
            </a:r>
          </a:p>
          <a:p>
            <a:endParaRPr lang="fr-FR" sz="1400" dirty="0">
              <a:latin typeface="Montserrat" panose="00000500000000000000" pitchFamily="50" charset="0"/>
            </a:endParaRPr>
          </a:p>
          <a:p>
            <a:r>
              <a:rPr lang="fr-FR" sz="1400" b="1" dirty="0" err="1">
                <a:latin typeface="Montserrat" panose="00000500000000000000" pitchFamily="50" charset="0"/>
              </a:rPr>
              <a:t>Lutece</a:t>
            </a:r>
            <a:r>
              <a:rPr lang="fr-FR" sz="1400" b="1" dirty="0">
                <a:latin typeface="Montserrat" panose="00000500000000000000" pitchFamily="50" charset="0"/>
              </a:rPr>
              <a:t> Express – Paris</a:t>
            </a:r>
          </a:p>
          <a:p>
            <a:endParaRPr lang="fr-FR" sz="1400" b="1" dirty="0">
              <a:latin typeface="Montserrat" panose="00000500000000000000" pitchFamily="50" charset="0"/>
            </a:endParaRPr>
          </a:p>
          <a:p>
            <a:r>
              <a:rPr lang="fr-FR" sz="1400" dirty="0">
                <a:latin typeface="Montserrat" panose="00000500000000000000" pitchFamily="50" charset="0"/>
              </a:rPr>
              <a:t>Départ</a:t>
            </a:r>
            <a:r>
              <a:rPr lang="fr-FR" sz="1400" b="1" dirty="0">
                <a:latin typeface="Montserrat" panose="00000500000000000000" pitchFamily="50" charset="0"/>
              </a:rPr>
              <a:t> : 19h30 – Groupe 1</a:t>
            </a:r>
          </a:p>
          <a:p>
            <a:r>
              <a:rPr lang="fr-FR" sz="1400" dirty="0">
                <a:latin typeface="Montserrat" panose="00000500000000000000" pitchFamily="50" charset="0"/>
              </a:rPr>
              <a:t>Ouverture du SAS </a:t>
            </a:r>
            <a:r>
              <a:rPr lang="fr-FR" sz="1400" b="1" dirty="0">
                <a:latin typeface="Montserrat" panose="00000500000000000000" pitchFamily="50" charset="0"/>
              </a:rPr>
              <a:t>: 19h00</a:t>
            </a:r>
          </a:p>
          <a:p>
            <a:endParaRPr lang="fr-FR" sz="1400" b="1" dirty="0">
              <a:latin typeface="Montserrat" panose="00000500000000000000" pitchFamily="50" charset="0"/>
            </a:endParaRPr>
          </a:p>
          <a:p>
            <a:r>
              <a:rPr lang="fr-FR" sz="1400" dirty="0">
                <a:latin typeface="Montserrat" panose="00000500000000000000" pitchFamily="50" charset="0"/>
              </a:rPr>
              <a:t>Lead-In : </a:t>
            </a:r>
            <a:r>
              <a:rPr lang="fr-FR" sz="1400" b="1" dirty="0">
                <a:latin typeface="Montserrat" panose="00000500000000000000" pitchFamily="50" charset="0"/>
              </a:rPr>
              <a:t>3,5km</a:t>
            </a:r>
          </a:p>
          <a:p>
            <a:r>
              <a:rPr lang="fr-FR" sz="1400" dirty="0">
                <a:latin typeface="Montserrat" panose="00000500000000000000" pitchFamily="50" charset="0"/>
              </a:rPr>
              <a:t>Circuit : </a:t>
            </a:r>
            <a:r>
              <a:rPr lang="fr-FR" sz="1400" b="1" dirty="0">
                <a:latin typeface="Montserrat" panose="00000500000000000000" pitchFamily="50" charset="0"/>
              </a:rPr>
              <a:t>6,6km</a:t>
            </a:r>
          </a:p>
          <a:p>
            <a:r>
              <a:rPr lang="fr-FR" sz="1400" dirty="0">
                <a:latin typeface="Montserrat" panose="00000500000000000000" pitchFamily="50" charset="0"/>
              </a:rPr>
              <a:t>Nombre de tours : </a:t>
            </a:r>
            <a:r>
              <a:rPr lang="fr-FR" sz="1400" b="1" dirty="0">
                <a:latin typeface="Montserrat" panose="00000500000000000000" pitchFamily="50" charset="0"/>
              </a:rPr>
              <a:t>6</a:t>
            </a:r>
          </a:p>
          <a:p>
            <a:r>
              <a:rPr lang="fr-FR" sz="1400" dirty="0">
                <a:latin typeface="Montserrat" panose="00000500000000000000" pitchFamily="50" charset="0"/>
              </a:rPr>
              <a:t>Distance totale : </a:t>
            </a:r>
            <a:r>
              <a:rPr lang="fr-FR" sz="1400" b="1" dirty="0">
                <a:latin typeface="Montserrat" panose="00000500000000000000" pitchFamily="50" charset="0"/>
              </a:rPr>
              <a:t>43,1km</a:t>
            </a:r>
          </a:p>
          <a:p>
            <a:r>
              <a:rPr lang="fr-FR" sz="1400" dirty="0">
                <a:latin typeface="Montserrat" panose="00000500000000000000" pitchFamily="50" charset="0"/>
              </a:rPr>
              <a:t>Dénivelé+ : </a:t>
            </a:r>
            <a:r>
              <a:rPr lang="fr-FR" sz="1400" b="1" dirty="0">
                <a:latin typeface="Montserrat" panose="00000500000000000000" pitchFamily="50" charset="0"/>
              </a:rPr>
              <a:t>195m</a:t>
            </a:r>
          </a:p>
          <a:p>
            <a:endParaRPr lang="fr-FR" sz="1400" b="1" dirty="0">
              <a:latin typeface="Montserrat" panose="00000500000000000000" pitchFamily="50" charset="0"/>
            </a:endParaRPr>
          </a:p>
          <a:p>
            <a:r>
              <a:rPr lang="fr-FR" sz="1400" dirty="0">
                <a:latin typeface="Montserrat" panose="00000500000000000000" pitchFamily="50" charset="0"/>
              </a:rPr>
              <a:t>Power-Up : </a:t>
            </a:r>
            <a:r>
              <a:rPr lang="fr-FR" sz="1400" b="1" dirty="0">
                <a:latin typeface="Montserrat" panose="00000500000000000000" pitchFamily="50" charset="0"/>
              </a:rPr>
              <a:t>20% AERO – 80% DRAFT</a:t>
            </a:r>
          </a:p>
          <a:p>
            <a:endParaRPr lang="fr-FR" sz="1400" b="1" dirty="0">
              <a:latin typeface="Montserrat" panose="00000500000000000000" pitchFamily="50" charset="0"/>
            </a:endParaRPr>
          </a:p>
          <a:p>
            <a:r>
              <a:rPr lang="fr-FR" sz="1400" dirty="0">
                <a:latin typeface="Montserrat" panose="00000500000000000000" pitchFamily="50" charset="0"/>
              </a:rPr>
              <a:t>Toutes les informations ici : </a:t>
            </a:r>
          </a:p>
          <a:p>
            <a:r>
              <a:rPr lang="fr-FR" sz="1400" b="1" dirty="0"/>
              <a:t>https://zwiftinsider.com/route/lutece-express/</a:t>
            </a:r>
          </a:p>
        </p:txBody>
      </p:sp>
      <p:sp>
        <p:nvSpPr>
          <p:cNvPr id="5" name="ZoneTexte 4">
            <a:extLst>
              <a:ext uri="{FF2B5EF4-FFF2-40B4-BE49-F238E27FC236}">
                <a16:creationId xmlns:a16="http://schemas.microsoft.com/office/drawing/2014/main" id="{D53A74EF-C39F-0E1D-DA77-F6A621273098}"/>
              </a:ext>
            </a:extLst>
          </p:cNvPr>
          <p:cNvSpPr txBox="1"/>
          <p:nvPr/>
        </p:nvSpPr>
        <p:spPr>
          <a:xfrm>
            <a:off x="1344648" y="4992140"/>
            <a:ext cx="3251206" cy="307777"/>
          </a:xfrm>
          <a:prstGeom prst="rect">
            <a:avLst/>
          </a:prstGeom>
          <a:noFill/>
        </p:spPr>
        <p:txBody>
          <a:bodyPr wrap="square" rtlCol="0">
            <a:spAutoFit/>
          </a:bodyPr>
          <a:lstStyle/>
          <a:p>
            <a:r>
              <a:rPr lang="fr-FR" sz="1400" b="1" dirty="0">
                <a:latin typeface="Montserrat" panose="00000500000000000000" pitchFamily="50" charset="0"/>
              </a:rPr>
              <a:t>5 SPRINTS </a:t>
            </a:r>
            <a:r>
              <a:rPr lang="fr-FR" sz="1400" dirty="0">
                <a:latin typeface="Montserrat" panose="00000500000000000000" pitchFamily="50" charset="0"/>
              </a:rPr>
              <a:t>– Tour 1, 2, 3, 4, 5</a:t>
            </a:r>
          </a:p>
        </p:txBody>
      </p:sp>
      <p:sp>
        <p:nvSpPr>
          <p:cNvPr id="10" name="ZoneTexte 9">
            <a:extLst>
              <a:ext uri="{FF2B5EF4-FFF2-40B4-BE49-F238E27FC236}">
                <a16:creationId xmlns:a16="http://schemas.microsoft.com/office/drawing/2014/main" id="{6659A489-90BE-8195-992C-31D40C44893B}"/>
              </a:ext>
            </a:extLst>
          </p:cNvPr>
          <p:cNvSpPr txBox="1"/>
          <p:nvPr/>
        </p:nvSpPr>
        <p:spPr>
          <a:xfrm>
            <a:off x="1344648" y="5741268"/>
            <a:ext cx="2734576" cy="307777"/>
          </a:xfrm>
          <a:prstGeom prst="rect">
            <a:avLst/>
          </a:prstGeom>
          <a:noFill/>
        </p:spPr>
        <p:txBody>
          <a:bodyPr wrap="square" rtlCol="0">
            <a:spAutoFit/>
          </a:bodyPr>
          <a:lstStyle/>
          <a:p>
            <a:r>
              <a:rPr lang="fr-FR" sz="1400" b="1" dirty="0">
                <a:latin typeface="Montserrat" panose="00000500000000000000" pitchFamily="50" charset="0"/>
              </a:rPr>
              <a:t>1 SEGMENT </a:t>
            </a:r>
            <a:r>
              <a:rPr lang="fr-FR" sz="1400" dirty="0">
                <a:latin typeface="Montserrat" panose="00000500000000000000" pitchFamily="50" charset="0"/>
              </a:rPr>
              <a:t>– Sprint tour 3</a:t>
            </a:r>
          </a:p>
        </p:txBody>
      </p:sp>
      <p:pic>
        <p:nvPicPr>
          <p:cNvPr id="11" name="Graphique 10">
            <a:extLst>
              <a:ext uri="{FF2B5EF4-FFF2-40B4-BE49-F238E27FC236}">
                <a16:creationId xmlns:a16="http://schemas.microsoft.com/office/drawing/2014/main" id="{AF205874-7DFC-EAAB-3DEC-9A126AD163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620" y="4892973"/>
            <a:ext cx="524867" cy="524867"/>
          </a:xfrm>
          <a:prstGeom prst="rect">
            <a:avLst/>
          </a:prstGeom>
        </p:spPr>
      </p:pic>
      <p:pic>
        <p:nvPicPr>
          <p:cNvPr id="14" name="Image 13">
            <a:extLst>
              <a:ext uri="{FF2B5EF4-FFF2-40B4-BE49-F238E27FC236}">
                <a16:creationId xmlns:a16="http://schemas.microsoft.com/office/drawing/2014/main" id="{34EA891A-C300-8224-728B-78849DEE5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020" y="5571772"/>
            <a:ext cx="640466" cy="646770"/>
          </a:xfrm>
          <a:prstGeom prst="rect">
            <a:avLst/>
          </a:prstGeom>
        </p:spPr>
      </p:pic>
      <p:pic>
        <p:nvPicPr>
          <p:cNvPr id="6" name="Image 5" descr="Une image contenant noir, obscurité&#10;&#10;Description générée automatiquement">
            <a:extLst>
              <a:ext uri="{FF2B5EF4-FFF2-40B4-BE49-F238E27FC236}">
                <a16:creationId xmlns:a16="http://schemas.microsoft.com/office/drawing/2014/main" id="{FA19B10A-F703-B823-5ECF-607E03E66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1366" y="2262510"/>
            <a:ext cx="246583" cy="246583"/>
          </a:xfrm>
          <a:prstGeom prst="rect">
            <a:avLst/>
          </a:prstGeom>
        </p:spPr>
      </p:pic>
      <p:pic>
        <p:nvPicPr>
          <p:cNvPr id="8" name="Graphique 7">
            <a:extLst>
              <a:ext uri="{FF2B5EF4-FFF2-40B4-BE49-F238E27FC236}">
                <a16:creationId xmlns:a16="http://schemas.microsoft.com/office/drawing/2014/main" id="{17386150-F963-651C-FC80-74C4EF57A8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0139" y="2217013"/>
            <a:ext cx="265203" cy="265203"/>
          </a:xfrm>
          <a:prstGeom prst="rect">
            <a:avLst/>
          </a:prstGeom>
        </p:spPr>
      </p:pic>
      <p:pic>
        <p:nvPicPr>
          <p:cNvPr id="12" name="Graphique 11">
            <a:extLst>
              <a:ext uri="{FF2B5EF4-FFF2-40B4-BE49-F238E27FC236}">
                <a16:creationId xmlns:a16="http://schemas.microsoft.com/office/drawing/2014/main" id="{E008FDF1-6978-7F07-E2A6-F6FFBDF213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3044" y="2217013"/>
            <a:ext cx="265203" cy="265203"/>
          </a:xfrm>
          <a:prstGeom prst="rect">
            <a:avLst/>
          </a:prstGeom>
        </p:spPr>
      </p:pic>
      <p:pic>
        <p:nvPicPr>
          <p:cNvPr id="13" name="Graphique 12">
            <a:extLst>
              <a:ext uri="{FF2B5EF4-FFF2-40B4-BE49-F238E27FC236}">
                <a16:creationId xmlns:a16="http://schemas.microsoft.com/office/drawing/2014/main" id="{93C15558-AC85-443C-C7D8-96514F8AF7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1101" y="2217012"/>
            <a:ext cx="265203" cy="265203"/>
          </a:xfrm>
          <a:prstGeom prst="rect">
            <a:avLst/>
          </a:prstGeom>
        </p:spPr>
      </p:pic>
      <p:pic>
        <p:nvPicPr>
          <p:cNvPr id="15" name="Graphique 14">
            <a:extLst>
              <a:ext uri="{FF2B5EF4-FFF2-40B4-BE49-F238E27FC236}">
                <a16:creationId xmlns:a16="http://schemas.microsoft.com/office/drawing/2014/main" id="{1F9A9AD6-463A-2241-87A4-368EA7876C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2745" y="2217012"/>
            <a:ext cx="265203" cy="265203"/>
          </a:xfrm>
          <a:prstGeom prst="rect">
            <a:avLst/>
          </a:prstGeom>
        </p:spPr>
      </p:pic>
      <p:pic>
        <p:nvPicPr>
          <p:cNvPr id="22" name="Graphique 21">
            <a:extLst>
              <a:ext uri="{FF2B5EF4-FFF2-40B4-BE49-F238E27FC236}">
                <a16:creationId xmlns:a16="http://schemas.microsoft.com/office/drawing/2014/main" id="{9A197A54-C154-118F-C35B-2C43229661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8549" y="2217012"/>
            <a:ext cx="265203" cy="265203"/>
          </a:xfrm>
          <a:prstGeom prst="rect">
            <a:avLst/>
          </a:prstGeom>
        </p:spPr>
      </p:pic>
      <p:pic>
        <p:nvPicPr>
          <p:cNvPr id="57" name="Image 56">
            <a:extLst>
              <a:ext uri="{FF2B5EF4-FFF2-40B4-BE49-F238E27FC236}">
                <a16:creationId xmlns:a16="http://schemas.microsoft.com/office/drawing/2014/main" id="{4E6F192D-4D72-60DA-B89F-8FAD3390D9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5344" y="1912606"/>
            <a:ext cx="279475" cy="282226"/>
          </a:xfrm>
          <a:prstGeom prst="rect">
            <a:avLst/>
          </a:prstGeom>
        </p:spPr>
      </p:pic>
      <p:pic>
        <p:nvPicPr>
          <p:cNvPr id="18" name="Image 17">
            <a:extLst>
              <a:ext uri="{FF2B5EF4-FFF2-40B4-BE49-F238E27FC236}">
                <a16:creationId xmlns:a16="http://schemas.microsoft.com/office/drawing/2014/main" id="{A85651FD-1D8E-C948-62C0-2FB548FC81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1419" y="1858685"/>
            <a:ext cx="374940" cy="374940"/>
          </a:xfrm>
          <a:prstGeom prst="rect">
            <a:avLst/>
          </a:prstGeom>
        </p:spPr>
      </p:pic>
      <p:pic>
        <p:nvPicPr>
          <p:cNvPr id="21" name="Image 20">
            <a:extLst>
              <a:ext uri="{FF2B5EF4-FFF2-40B4-BE49-F238E27FC236}">
                <a16:creationId xmlns:a16="http://schemas.microsoft.com/office/drawing/2014/main" id="{85D062B9-47B1-982E-59E9-6906D9CD7C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8889" y="1858684"/>
            <a:ext cx="374940" cy="374941"/>
          </a:xfrm>
          <a:prstGeom prst="rect">
            <a:avLst/>
          </a:prstGeom>
        </p:spPr>
      </p:pic>
      <p:pic>
        <p:nvPicPr>
          <p:cNvPr id="23" name="Image 22">
            <a:extLst>
              <a:ext uri="{FF2B5EF4-FFF2-40B4-BE49-F238E27FC236}">
                <a16:creationId xmlns:a16="http://schemas.microsoft.com/office/drawing/2014/main" id="{B0FD35D7-D7ED-2DFC-29C2-E0BA6F9BF3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0474" y="1840551"/>
            <a:ext cx="374940" cy="374940"/>
          </a:xfrm>
          <a:prstGeom prst="rect">
            <a:avLst/>
          </a:prstGeom>
        </p:spPr>
      </p:pic>
      <p:pic>
        <p:nvPicPr>
          <p:cNvPr id="28" name="Image 27">
            <a:extLst>
              <a:ext uri="{FF2B5EF4-FFF2-40B4-BE49-F238E27FC236}">
                <a16:creationId xmlns:a16="http://schemas.microsoft.com/office/drawing/2014/main" id="{78D83C87-CDB6-0A6D-43C9-38E4A6FF08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7944" y="1840550"/>
            <a:ext cx="374940" cy="374941"/>
          </a:xfrm>
          <a:prstGeom prst="rect">
            <a:avLst/>
          </a:prstGeom>
        </p:spPr>
      </p:pic>
      <p:pic>
        <p:nvPicPr>
          <p:cNvPr id="29" name="Image 28">
            <a:extLst>
              <a:ext uri="{FF2B5EF4-FFF2-40B4-BE49-F238E27FC236}">
                <a16:creationId xmlns:a16="http://schemas.microsoft.com/office/drawing/2014/main" id="{F3412017-02C4-23B4-5C7B-FE4CDE9039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9529" y="1526576"/>
            <a:ext cx="374940" cy="374940"/>
          </a:xfrm>
          <a:prstGeom prst="rect">
            <a:avLst/>
          </a:prstGeom>
        </p:spPr>
      </p:pic>
      <p:pic>
        <p:nvPicPr>
          <p:cNvPr id="30" name="Image 29">
            <a:extLst>
              <a:ext uri="{FF2B5EF4-FFF2-40B4-BE49-F238E27FC236}">
                <a16:creationId xmlns:a16="http://schemas.microsoft.com/office/drawing/2014/main" id="{7080C5AE-E4E2-3332-D39F-3D7A8C02D1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6999" y="1526575"/>
            <a:ext cx="374940" cy="374941"/>
          </a:xfrm>
          <a:prstGeom prst="rect">
            <a:avLst/>
          </a:prstGeom>
        </p:spPr>
      </p:pic>
      <p:pic>
        <p:nvPicPr>
          <p:cNvPr id="31" name="Image 30">
            <a:extLst>
              <a:ext uri="{FF2B5EF4-FFF2-40B4-BE49-F238E27FC236}">
                <a16:creationId xmlns:a16="http://schemas.microsoft.com/office/drawing/2014/main" id="{0D9D1588-7FD3-FCE4-A772-86E196B28A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8085" y="1840551"/>
            <a:ext cx="374940" cy="374940"/>
          </a:xfrm>
          <a:prstGeom prst="rect">
            <a:avLst/>
          </a:prstGeom>
        </p:spPr>
      </p:pic>
      <p:pic>
        <p:nvPicPr>
          <p:cNvPr id="32" name="Image 31">
            <a:extLst>
              <a:ext uri="{FF2B5EF4-FFF2-40B4-BE49-F238E27FC236}">
                <a16:creationId xmlns:a16="http://schemas.microsoft.com/office/drawing/2014/main" id="{5445951D-A9AA-F2E7-2B25-2EBD0B3867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55555" y="1840550"/>
            <a:ext cx="374940" cy="374941"/>
          </a:xfrm>
          <a:prstGeom prst="rect">
            <a:avLst/>
          </a:prstGeom>
        </p:spPr>
      </p:pic>
      <p:pic>
        <p:nvPicPr>
          <p:cNvPr id="33" name="Image 32">
            <a:extLst>
              <a:ext uri="{FF2B5EF4-FFF2-40B4-BE49-F238E27FC236}">
                <a16:creationId xmlns:a16="http://schemas.microsoft.com/office/drawing/2014/main" id="{4627FC6F-1F48-63E5-435C-8A3FD81E2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7140" y="1820633"/>
            <a:ext cx="374940" cy="374940"/>
          </a:xfrm>
          <a:prstGeom prst="rect">
            <a:avLst/>
          </a:prstGeom>
        </p:spPr>
      </p:pic>
      <p:pic>
        <p:nvPicPr>
          <p:cNvPr id="34" name="Image 33">
            <a:extLst>
              <a:ext uri="{FF2B5EF4-FFF2-40B4-BE49-F238E27FC236}">
                <a16:creationId xmlns:a16="http://schemas.microsoft.com/office/drawing/2014/main" id="{68B3AFF2-B967-BEAC-FF9A-B5A336F3C3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4610" y="1820632"/>
            <a:ext cx="374940" cy="374941"/>
          </a:xfrm>
          <a:prstGeom prst="rect">
            <a:avLst/>
          </a:prstGeom>
        </p:spPr>
      </p:pic>
      <p:pic>
        <p:nvPicPr>
          <p:cNvPr id="35" name="Image 34">
            <a:extLst>
              <a:ext uri="{FF2B5EF4-FFF2-40B4-BE49-F238E27FC236}">
                <a16:creationId xmlns:a16="http://schemas.microsoft.com/office/drawing/2014/main" id="{55F813D0-71DB-41E5-6E75-C3A2975E2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1617" y="2346926"/>
            <a:ext cx="189492" cy="189492"/>
          </a:xfrm>
          <a:prstGeom prst="rect">
            <a:avLst/>
          </a:prstGeom>
        </p:spPr>
      </p:pic>
      <p:pic>
        <p:nvPicPr>
          <p:cNvPr id="36" name="Image 35">
            <a:extLst>
              <a:ext uri="{FF2B5EF4-FFF2-40B4-BE49-F238E27FC236}">
                <a16:creationId xmlns:a16="http://schemas.microsoft.com/office/drawing/2014/main" id="{D82AACE2-C38F-8D1B-CFED-574D8AD718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9087" y="2346925"/>
            <a:ext cx="189492" cy="189493"/>
          </a:xfrm>
          <a:prstGeom prst="rect">
            <a:avLst/>
          </a:prstGeom>
        </p:spPr>
      </p:pic>
      <p:pic>
        <p:nvPicPr>
          <p:cNvPr id="37" name="Image 36">
            <a:extLst>
              <a:ext uri="{FF2B5EF4-FFF2-40B4-BE49-F238E27FC236}">
                <a16:creationId xmlns:a16="http://schemas.microsoft.com/office/drawing/2014/main" id="{8C7FBC3B-841F-1282-8DE3-1C54D5E332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6507" y="2366844"/>
            <a:ext cx="189492" cy="189492"/>
          </a:xfrm>
          <a:prstGeom prst="rect">
            <a:avLst/>
          </a:prstGeom>
        </p:spPr>
      </p:pic>
      <p:pic>
        <p:nvPicPr>
          <p:cNvPr id="38" name="Image 37">
            <a:extLst>
              <a:ext uri="{FF2B5EF4-FFF2-40B4-BE49-F238E27FC236}">
                <a16:creationId xmlns:a16="http://schemas.microsoft.com/office/drawing/2014/main" id="{DA6420FE-7BD4-1CDF-69A4-BC5C2B0F26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3977" y="2366843"/>
            <a:ext cx="189492" cy="189493"/>
          </a:xfrm>
          <a:prstGeom prst="rect">
            <a:avLst/>
          </a:prstGeom>
        </p:spPr>
      </p:pic>
      <p:pic>
        <p:nvPicPr>
          <p:cNvPr id="40" name="Image 39">
            <a:extLst>
              <a:ext uri="{FF2B5EF4-FFF2-40B4-BE49-F238E27FC236}">
                <a16:creationId xmlns:a16="http://schemas.microsoft.com/office/drawing/2014/main" id="{54CEE53E-5E69-0297-AFBA-77C584843F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3720" y="2381541"/>
            <a:ext cx="189492" cy="189492"/>
          </a:xfrm>
          <a:prstGeom prst="rect">
            <a:avLst/>
          </a:prstGeom>
        </p:spPr>
      </p:pic>
      <p:pic>
        <p:nvPicPr>
          <p:cNvPr id="58" name="Image 57">
            <a:extLst>
              <a:ext uri="{FF2B5EF4-FFF2-40B4-BE49-F238E27FC236}">
                <a16:creationId xmlns:a16="http://schemas.microsoft.com/office/drawing/2014/main" id="{AB63AF59-DE57-CA65-D445-1C84D049B3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1190" y="2381540"/>
            <a:ext cx="189492" cy="189493"/>
          </a:xfrm>
          <a:prstGeom prst="rect">
            <a:avLst/>
          </a:prstGeom>
        </p:spPr>
      </p:pic>
      <p:pic>
        <p:nvPicPr>
          <p:cNvPr id="59" name="Image 58">
            <a:extLst>
              <a:ext uri="{FF2B5EF4-FFF2-40B4-BE49-F238E27FC236}">
                <a16:creationId xmlns:a16="http://schemas.microsoft.com/office/drawing/2014/main" id="{E713DE1B-62ED-F8FE-E0CD-E39368D576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8199" y="2360882"/>
            <a:ext cx="189492" cy="189492"/>
          </a:xfrm>
          <a:prstGeom prst="rect">
            <a:avLst/>
          </a:prstGeom>
        </p:spPr>
      </p:pic>
      <p:pic>
        <p:nvPicPr>
          <p:cNvPr id="60" name="Image 59">
            <a:extLst>
              <a:ext uri="{FF2B5EF4-FFF2-40B4-BE49-F238E27FC236}">
                <a16:creationId xmlns:a16="http://schemas.microsoft.com/office/drawing/2014/main" id="{3802A9B2-397F-0E66-85A2-533FCB0D45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5669" y="2360881"/>
            <a:ext cx="189492" cy="189493"/>
          </a:xfrm>
          <a:prstGeom prst="rect">
            <a:avLst/>
          </a:prstGeom>
        </p:spPr>
      </p:pic>
      <p:pic>
        <p:nvPicPr>
          <p:cNvPr id="61" name="Image 60">
            <a:extLst>
              <a:ext uri="{FF2B5EF4-FFF2-40B4-BE49-F238E27FC236}">
                <a16:creationId xmlns:a16="http://schemas.microsoft.com/office/drawing/2014/main" id="{5306A7C1-6E09-2913-EABB-DEFB3048A5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4775" y="2372397"/>
            <a:ext cx="189492" cy="189492"/>
          </a:xfrm>
          <a:prstGeom prst="rect">
            <a:avLst/>
          </a:prstGeom>
        </p:spPr>
      </p:pic>
      <p:pic>
        <p:nvPicPr>
          <p:cNvPr id="62" name="Image 61">
            <a:extLst>
              <a:ext uri="{FF2B5EF4-FFF2-40B4-BE49-F238E27FC236}">
                <a16:creationId xmlns:a16="http://schemas.microsoft.com/office/drawing/2014/main" id="{85BC0525-A81F-0E41-5337-B47E3F6B7D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2245" y="2372396"/>
            <a:ext cx="189492" cy="189493"/>
          </a:xfrm>
          <a:prstGeom prst="rect">
            <a:avLst/>
          </a:prstGeom>
        </p:spPr>
      </p:pic>
      <p:pic>
        <p:nvPicPr>
          <p:cNvPr id="63" name="Image 62">
            <a:extLst>
              <a:ext uri="{FF2B5EF4-FFF2-40B4-BE49-F238E27FC236}">
                <a16:creationId xmlns:a16="http://schemas.microsoft.com/office/drawing/2014/main" id="{A81B3238-0FEE-67B3-6839-1CE3FE5C6A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9664" y="2360882"/>
            <a:ext cx="189492" cy="189492"/>
          </a:xfrm>
          <a:prstGeom prst="rect">
            <a:avLst/>
          </a:prstGeom>
        </p:spPr>
      </p:pic>
      <p:pic>
        <p:nvPicPr>
          <p:cNvPr id="64" name="Image 63">
            <a:extLst>
              <a:ext uri="{FF2B5EF4-FFF2-40B4-BE49-F238E27FC236}">
                <a16:creationId xmlns:a16="http://schemas.microsoft.com/office/drawing/2014/main" id="{2092DF9C-C820-2B38-D044-80A5099B1C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7134" y="2360881"/>
            <a:ext cx="189492" cy="189493"/>
          </a:xfrm>
          <a:prstGeom prst="rect">
            <a:avLst/>
          </a:prstGeom>
        </p:spPr>
      </p:pic>
    </p:spTree>
    <p:extLst>
      <p:ext uri="{BB962C8B-B14F-4D97-AF65-F5344CB8AC3E}">
        <p14:creationId xmlns:p14="http://schemas.microsoft.com/office/powerpoint/2010/main" val="337263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D977022D-287A-9B54-0533-39CB59C0F098}"/>
              </a:ext>
            </a:extLst>
          </p:cNvPr>
          <p:cNvSpPr txBox="1"/>
          <p:nvPr/>
        </p:nvSpPr>
        <p:spPr>
          <a:xfrm>
            <a:off x="595223" y="500330"/>
            <a:ext cx="1649811" cy="369332"/>
          </a:xfrm>
          <a:prstGeom prst="rect">
            <a:avLst/>
          </a:prstGeom>
          <a:noFill/>
        </p:spPr>
        <p:txBody>
          <a:bodyPr wrap="none" rtlCol="0">
            <a:spAutoFit/>
          </a:bodyPr>
          <a:lstStyle/>
          <a:p>
            <a:r>
              <a:rPr lang="fr-FR">
                <a:latin typeface="Montserrat ExtraBold" panose="00000900000000000000" pitchFamily="50" charset="0"/>
              </a:rPr>
              <a:t>POWERUPS</a:t>
            </a:r>
            <a:endParaRPr lang="fr-FR">
              <a:latin typeface="Montserrat" panose="00000500000000000000" pitchFamily="50" charset="0"/>
            </a:endParaRPr>
          </a:p>
        </p:txBody>
      </p:sp>
      <p:pic>
        <p:nvPicPr>
          <p:cNvPr id="8" name="Image 7">
            <a:extLst>
              <a:ext uri="{FF2B5EF4-FFF2-40B4-BE49-F238E27FC236}">
                <a16:creationId xmlns:a16="http://schemas.microsoft.com/office/drawing/2014/main" id="{2F588D6B-F62F-C1F0-C382-C261F288B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38" y="2277622"/>
            <a:ext cx="1900664" cy="1900664"/>
          </a:xfrm>
          <a:prstGeom prst="rect">
            <a:avLst/>
          </a:prstGeom>
        </p:spPr>
      </p:pic>
      <p:pic>
        <p:nvPicPr>
          <p:cNvPr id="11" name="Image 10">
            <a:extLst>
              <a:ext uri="{FF2B5EF4-FFF2-40B4-BE49-F238E27FC236}">
                <a16:creationId xmlns:a16="http://schemas.microsoft.com/office/drawing/2014/main" id="{0C945656-0FF6-3761-1063-0093A4E3C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6" y="2270208"/>
            <a:ext cx="1900664" cy="1900664"/>
          </a:xfrm>
          <a:prstGeom prst="rect">
            <a:avLst/>
          </a:prstGeom>
        </p:spPr>
      </p:pic>
      <p:pic>
        <p:nvPicPr>
          <p:cNvPr id="17" name="Image 16">
            <a:extLst>
              <a:ext uri="{FF2B5EF4-FFF2-40B4-BE49-F238E27FC236}">
                <a16:creationId xmlns:a16="http://schemas.microsoft.com/office/drawing/2014/main" id="{E5B4F9A4-AD3E-1CA2-F684-DF0D5332F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47" y="2270208"/>
            <a:ext cx="1900664" cy="1900664"/>
          </a:xfrm>
          <a:prstGeom prst="rect">
            <a:avLst/>
          </a:prstGeom>
        </p:spPr>
      </p:pic>
      <p:pic>
        <p:nvPicPr>
          <p:cNvPr id="24" name="Image 23">
            <a:extLst>
              <a:ext uri="{FF2B5EF4-FFF2-40B4-BE49-F238E27FC236}">
                <a16:creationId xmlns:a16="http://schemas.microsoft.com/office/drawing/2014/main" id="{B31DBC17-13C2-C59D-85B7-E098447628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356" y="2262794"/>
            <a:ext cx="1900664" cy="1900664"/>
          </a:xfrm>
          <a:prstGeom prst="rect">
            <a:avLst/>
          </a:prstGeom>
        </p:spPr>
      </p:pic>
      <p:pic>
        <p:nvPicPr>
          <p:cNvPr id="27" name="Image 26">
            <a:extLst>
              <a:ext uri="{FF2B5EF4-FFF2-40B4-BE49-F238E27FC236}">
                <a16:creationId xmlns:a16="http://schemas.microsoft.com/office/drawing/2014/main" id="{404A4E74-E9EF-2A6B-866E-46BE76EB8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8877" y="2270208"/>
            <a:ext cx="1900664" cy="1900664"/>
          </a:xfrm>
          <a:prstGeom prst="rect">
            <a:avLst/>
          </a:prstGeom>
        </p:spPr>
      </p:pic>
      <p:pic>
        <p:nvPicPr>
          <p:cNvPr id="30" name="Image 29">
            <a:extLst>
              <a:ext uri="{FF2B5EF4-FFF2-40B4-BE49-F238E27FC236}">
                <a16:creationId xmlns:a16="http://schemas.microsoft.com/office/drawing/2014/main" id="{6B74CF66-B546-E41E-ACFA-40478CD33B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0038" y="2262794"/>
            <a:ext cx="1900664" cy="1900664"/>
          </a:xfrm>
          <a:prstGeom prst="rect">
            <a:avLst/>
          </a:prstGeom>
        </p:spPr>
      </p:pic>
      <p:pic>
        <p:nvPicPr>
          <p:cNvPr id="37" name="Image 36">
            <a:extLst>
              <a:ext uri="{FF2B5EF4-FFF2-40B4-BE49-F238E27FC236}">
                <a16:creationId xmlns:a16="http://schemas.microsoft.com/office/drawing/2014/main" id="{393C3AB8-1BDE-F828-3DE6-C1FDEA5682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8777" y="2277622"/>
            <a:ext cx="1900664" cy="1900664"/>
          </a:xfrm>
          <a:prstGeom prst="rect">
            <a:avLst/>
          </a:prstGeom>
        </p:spPr>
      </p:pic>
      <p:sp>
        <p:nvSpPr>
          <p:cNvPr id="44" name="ZoneTexte 43">
            <a:extLst>
              <a:ext uri="{FF2B5EF4-FFF2-40B4-BE49-F238E27FC236}">
                <a16:creationId xmlns:a16="http://schemas.microsoft.com/office/drawing/2014/main" id="{7A29BDA6-CA3F-1C30-3AEF-C6C6AFA62E0E}"/>
              </a:ext>
            </a:extLst>
          </p:cNvPr>
          <p:cNvSpPr txBox="1"/>
          <p:nvPr/>
        </p:nvSpPr>
        <p:spPr>
          <a:xfrm>
            <a:off x="405917" y="4170872"/>
            <a:ext cx="1239442" cy="307777"/>
          </a:xfrm>
          <a:prstGeom prst="rect">
            <a:avLst/>
          </a:prstGeom>
          <a:noFill/>
        </p:spPr>
        <p:txBody>
          <a:bodyPr wrap="none" rtlCol="0">
            <a:spAutoFit/>
          </a:bodyPr>
          <a:lstStyle/>
          <a:p>
            <a:r>
              <a:rPr lang="fr-FR" sz="1400">
                <a:latin typeface="Montserrat SemiBold" panose="00000700000000000000" pitchFamily="50" charset="0"/>
              </a:rPr>
              <a:t>BULDOZER</a:t>
            </a:r>
          </a:p>
        </p:txBody>
      </p:sp>
      <p:sp>
        <p:nvSpPr>
          <p:cNvPr id="45" name="ZoneTexte 44">
            <a:extLst>
              <a:ext uri="{FF2B5EF4-FFF2-40B4-BE49-F238E27FC236}">
                <a16:creationId xmlns:a16="http://schemas.microsoft.com/office/drawing/2014/main" id="{50D13B60-4654-2855-DAE8-E9762DA77B1E}"/>
              </a:ext>
            </a:extLst>
          </p:cNvPr>
          <p:cNvSpPr txBox="1"/>
          <p:nvPr/>
        </p:nvSpPr>
        <p:spPr>
          <a:xfrm>
            <a:off x="139208" y="4536878"/>
            <a:ext cx="1765674" cy="600164"/>
          </a:xfrm>
          <a:prstGeom prst="rect">
            <a:avLst/>
          </a:prstGeom>
          <a:noFill/>
        </p:spPr>
        <p:txBody>
          <a:bodyPr wrap="square" rtlCol="0">
            <a:spAutoFit/>
          </a:bodyPr>
          <a:lstStyle/>
          <a:p>
            <a:pPr algn="ctr"/>
            <a:r>
              <a:rPr lang="fr-FR" sz="1100">
                <a:latin typeface="Montserrat "/>
              </a:rPr>
              <a:t>Réduit la résistance au roulement pour</a:t>
            </a:r>
          </a:p>
          <a:p>
            <a:pPr algn="ctr"/>
            <a:r>
              <a:rPr lang="fr-FR" sz="1100">
                <a:latin typeface="Montserrat "/>
              </a:rPr>
              <a:t>30 secondes</a:t>
            </a:r>
          </a:p>
        </p:txBody>
      </p:sp>
      <p:sp>
        <p:nvSpPr>
          <p:cNvPr id="46" name="ZoneTexte 45">
            <a:extLst>
              <a:ext uri="{FF2B5EF4-FFF2-40B4-BE49-F238E27FC236}">
                <a16:creationId xmlns:a16="http://schemas.microsoft.com/office/drawing/2014/main" id="{7126359B-FC92-C93A-17CC-B0DD3826DB7F}"/>
              </a:ext>
            </a:extLst>
          </p:cNvPr>
          <p:cNvSpPr txBox="1"/>
          <p:nvPr/>
        </p:nvSpPr>
        <p:spPr>
          <a:xfrm>
            <a:off x="2234587" y="4178286"/>
            <a:ext cx="821059" cy="307777"/>
          </a:xfrm>
          <a:prstGeom prst="rect">
            <a:avLst/>
          </a:prstGeom>
          <a:noFill/>
        </p:spPr>
        <p:txBody>
          <a:bodyPr wrap="none" rtlCol="0">
            <a:spAutoFit/>
          </a:bodyPr>
          <a:lstStyle/>
          <a:p>
            <a:r>
              <a:rPr lang="fr-FR" sz="1400">
                <a:latin typeface="Montserrat SemiBold" panose="00000700000000000000" pitchFamily="50" charset="0"/>
              </a:rPr>
              <a:t>DRAFT</a:t>
            </a:r>
          </a:p>
        </p:txBody>
      </p:sp>
      <p:sp>
        <p:nvSpPr>
          <p:cNvPr id="47" name="ZoneTexte 46">
            <a:extLst>
              <a:ext uri="{FF2B5EF4-FFF2-40B4-BE49-F238E27FC236}">
                <a16:creationId xmlns:a16="http://schemas.microsoft.com/office/drawing/2014/main" id="{7849E951-A6B0-9D02-A19B-92556C4DE84D}"/>
              </a:ext>
            </a:extLst>
          </p:cNvPr>
          <p:cNvSpPr txBox="1"/>
          <p:nvPr/>
        </p:nvSpPr>
        <p:spPr>
          <a:xfrm>
            <a:off x="1762280" y="4536878"/>
            <a:ext cx="1765674" cy="600164"/>
          </a:xfrm>
          <a:prstGeom prst="rect">
            <a:avLst/>
          </a:prstGeom>
          <a:noFill/>
        </p:spPr>
        <p:txBody>
          <a:bodyPr wrap="square" rtlCol="0">
            <a:spAutoFit/>
          </a:bodyPr>
          <a:lstStyle/>
          <a:p>
            <a:pPr algn="ctr"/>
            <a:r>
              <a:rPr lang="fr-FR" sz="1100">
                <a:latin typeface="Montserrat "/>
              </a:rPr>
              <a:t>Accentue l’effet d’aspiration de 50% pendant 30 secondes</a:t>
            </a:r>
          </a:p>
        </p:txBody>
      </p:sp>
      <p:sp>
        <p:nvSpPr>
          <p:cNvPr id="48" name="ZoneTexte 47">
            <a:extLst>
              <a:ext uri="{FF2B5EF4-FFF2-40B4-BE49-F238E27FC236}">
                <a16:creationId xmlns:a16="http://schemas.microsoft.com/office/drawing/2014/main" id="{3887A4A2-27AB-A298-ED2E-31020EA0ED32}"/>
              </a:ext>
            </a:extLst>
          </p:cNvPr>
          <p:cNvSpPr txBox="1"/>
          <p:nvPr/>
        </p:nvSpPr>
        <p:spPr>
          <a:xfrm>
            <a:off x="3898639" y="4185700"/>
            <a:ext cx="909223" cy="307777"/>
          </a:xfrm>
          <a:prstGeom prst="rect">
            <a:avLst/>
          </a:prstGeom>
          <a:noFill/>
        </p:spPr>
        <p:txBody>
          <a:bodyPr wrap="none" rtlCol="0">
            <a:spAutoFit/>
          </a:bodyPr>
          <a:lstStyle/>
          <a:p>
            <a:r>
              <a:rPr lang="fr-FR" sz="1400">
                <a:latin typeface="Montserrat SemiBold" panose="00000700000000000000" pitchFamily="50" charset="0"/>
              </a:rPr>
              <a:t>BURITO</a:t>
            </a:r>
          </a:p>
        </p:txBody>
      </p:sp>
      <p:sp>
        <p:nvSpPr>
          <p:cNvPr id="49" name="ZoneTexte 48">
            <a:extLst>
              <a:ext uri="{FF2B5EF4-FFF2-40B4-BE49-F238E27FC236}">
                <a16:creationId xmlns:a16="http://schemas.microsoft.com/office/drawing/2014/main" id="{765B7AA5-C989-5C35-D45C-98D14A575026}"/>
              </a:ext>
            </a:extLst>
          </p:cNvPr>
          <p:cNvSpPr txBox="1"/>
          <p:nvPr/>
        </p:nvSpPr>
        <p:spPr>
          <a:xfrm>
            <a:off x="3527162" y="4544292"/>
            <a:ext cx="1765674" cy="938719"/>
          </a:xfrm>
          <a:prstGeom prst="rect">
            <a:avLst/>
          </a:prstGeom>
          <a:noFill/>
        </p:spPr>
        <p:txBody>
          <a:bodyPr wrap="square" rtlCol="0">
            <a:spAutoFit/>
          </a:bodyPr>
          <a:lstStyle/>
          <a:p>
            <a:pPr algn="ctr"/>
            <a:r>
              <a:rPr lang="fr-FR" sz="1100">
                <a:latin typeface="Montserrat "/>
              </a:rPr>
              <a:t>Supprime l’effet d’aspiration dans votre roue (2,5m de diamètre) pendant 10 secondes</a:t>
            </a:r>
          </a:p>
        </p:txBody>
      </p:sp>
      <p:sp>
        <p:nvSpPr>
          <p:cNvPr id="50" name="ZoneTexte 49">
            <a:extLst>
              <a:ext uri="{FF2B5EF4-FFF2-40B4-BE49-F238E27FC236}">
                <a16:creationId xmlns:a16="http://schemas.microsoft.com/office/drawing/2014/main" id="{413D4357-40D0-BBC9-92B6-FEBAB4E6EA2D}"/>
              </a:ext>
            </a:extLst>
          </p:cNvPr>
          <p:cNvSpPr txBox="1"/>
          <p:nvPr/>
        </p:nvSpPr>
        <p:spPr>
          <a:xfrm>
            <a:off x="5735164" y="4193114"/>
            <a:ext cx="721672" cy="307777"/>
          </a:xfrm>
          <a:prstGeom prst="rect">
            <a:avLst/>
          </a:prstGeom>
          <a:noFill/>
        </p:spPr>
        <p:txBody>
          <a:bodyPr wrap="none" rtlCol="0">
            <a:spAutoFit/>
          </a:bodyPr>
          <a:lstStyle/>
          <a:p>
            <a:r>
              <a:rPr lang="fr-FR" sz="1400">
                <a:latin typeface="Montserrat SemiBold" panose="00000700000000000000" pitchFamily="50" charset="0"/>
              </a:rPr>
              <a:t>AERO</a:t>
            </a:r>
          </a:p>
        </p:txBody>
      </p:sp>
      <p:sp>
        <p:nvSpPr>
          <p:cNvPr id="51" name="ZoneTexte 50">
            <a:extLst>
              <a:ext uri="{FF2B5EF4-FFF2-40B4-BE49-F238E27FC236}">
                <a16:creationId xmlns:a16="http://schemas.microsoft.com/office/drawing/2014/main" id="{0DF1C042-DC58-60D6-C9C2-AAA86D0C94E6}"/>
              </a:ext>
            </a:extLst>
          </p:cNvPr>
          <p:cNvSpPr txBox="1"/>
          <p:nvPr/>
        </p:nvSpPr>
        <p:spPr>
          <a:xfrm>
            <a:off x="5292836" y="4544292"/>
            <a:ext cx="1625174" cy="600164"/>
          </a:xfrm>
          <a:prstGeom prst="rect">
            <a:avLst/>
          </a:prstGeom>
          <a:noFill/>
        </p:spPr>
        <p:txBody>
          <a:bodyPr wrap="square" rtlCol="0">
            <a:spAutoFit/>
          </a:bodyPr>
          <a:lstStyle/>
          <a:p>
            <a:pPr algn="ctr"/>
            <a:r>
              <a:rPr lang="fr-FR" sz="1100">
                <a:latin typeface="Montserrat "/>
              </a:rPr>
              <a:t>Améliore l’aérodynamique pour 15 secondes</a:t>
            </a:r>
          </a:p>
        </p:txBody>
      </p:sp>
      <p:sp>
        <p:nvSpPr>
          <p:cNvPr id="52" name="ZoneTexte 51">
            <a:extLst>
              <a:ext uri="{FF2B5EF4-FFF2-40B4-BE49-F238E27FC236}">
                <a16:creationId xmlns:a16="http://schemas.microsoft.com/office/drawing/2014/main" id="{FD0A33EE-9C2D-F069-7EEC-1AB7E4370E5D}"/>
              </a:ext>
            </a:extLst>
          </p:cNvPr>
          <p:cNvSpPr txBox="1"/>
          <p:nvPr/>
        </p:nvSpPr>
        <p:spPr>
          <a:xfrm>
            <a:off x="7277237" y="4193114"/>
            <a:ext cx="854721" cy="307777"/>
          </a:xfrm>
          <a:prstGeom prst="rect">
            <a:avLst/>
          </a:prstGeom>
          <a:noFill/>
        </p:spPr>
        <p:txBody>
          <a:bodyPr wrap="none" rtlCol="0">
            <a:spAutoFit/>
          </a:bodyPr>
          <a:lstStyle/>
          <a:p>
            <a:r>
              <a:rPr lang="fr-FR" sz="1400">
                <a:latin typeface="Montserrat SemiBold" panose="00000700000000000000" pitchFamily="50" charset="0"/>
              </a:rPr>
              <a:t>PLUME</a:t>
            </a:r>
          </a:p>
        </p:txBody>
      </p:sp>
      <p:sp>
        <p:nvSpPr>
          <p:cNvPr id="53" name="ZoneTexte 52">
            <a:extLst>
              <a:ext uri="{FF2B5EF4-FFF2-40B4-BE49-F238E27FC236}">
                <a16:creationId xmlns:a16="http://schemas.microsoft.com/office/drawing/2014/main" id="{0C92F309-E9C9-FAC8-87A8-BE09394EE344}"/>
              </a:ext>
            </a:extLst>
          </p:cNvPr>
          <p:cNvSpPr txBox="1"/>
          <p:nvPr/>
        </p:nvSpPr>
        <p:spPr>
          <a:xfrm>
            <a:off x="6886668" y="4544292"/>
            <a:ext cx="1625174" cy="600164"/>
          </a:xfrm>
          <a:prstGeom prst="rect">
            <a:avLst/>
          </a:prstGeom>
          <a:noFill/>
        </p:spPr>
        <p:txBody>
          <a:bodyPr wrap="square" rtlCol="0">
            <a:spAutoFit/>
          </a:bodyPr>
          <a:lstStyle/>
          <a:p>
            <a:pPr algn="ctr"/>
            <a:r>
              <a:rPr lang="fr-FR" sz="1100">
                <a:latin typeface="Montserrat "/>
              </a:rPr>
              <a:t>Réduit votre poids de 10% pour 15 secondes</a:t>
            </a:r>
          </a:p>
        </p:txBody>
      </p:sp>
      <p:sp>
        <p:nvSpPr>
          <p:cNvPr id="54" name="ZoneTexte 53">
            <a:extLst>
              <a:ext uri="{FF2B5EF4-FFF2-40B4-BE49-F238E27FC236}">
                <a16:creationId xmlns:a16="http://schemas.microsoft.com/office/drawing/2014/main" id="{B396DAD6-A0A5-099E-6C2C-C64C749A1DD9}"/>
              </a:ext>
            </a:extLst>
          </p:cNvPr>
          <p:cNvSpPr txBox="1"/>
          <p:nvPr/>
        </p:nvSpPr>
        <p:spPr>
          <a:xfrm>
            <a:off x="8775952" y="4193114"/>
            <a:ext cx="1128835" cy="307777"/>
          </a:xfrm>
          <a:prstGeom prst="rect">
            <a:avLst/>
          </a:prstGeom>
          <a:noFill/>
        </p:spPr>
        <p:txBody>
          <a:bodyPr wrap="none" rtlCol="0">
            <a:spAutoFit/>
          </a:bodyPr>
          <a:lstStyle/>
          <a:p>
            <a:r>
              <a:rPr lang="fr-FR" sz="1400">
                <a:latin typeface="Montserrat SemiBold" panose="00000700000000000000" pitchFamily="50" charset="0"/>
              </a:rPr>
              <a:t>FANTÔME</a:t>
            </a:r>
          </a:p>
        </p:txBody>
      </p:sp>
      <p:sp>
        <p:nvSpPr>
          <p:cNvPr id="55" name="ZoneTexte 54">
            <a:extLst>
              <a:ext uri="{FF2B5EF4-FFF2-40B4-BE49-F238E27FC236}">
                <a16:creationId xmlns:a16="http://schemas.microsoft.com/office/drawing/2014/main" id="{D1144FB0-B4FB-BC05-0AFB-5E5E33B871B0}"/>
              </a:ext>
            </a:extLst>
          </p:cNvPr>
          <p:cNvSpPr txBox="1"/>
          <p:nvPr/>
        </p:nvSpPr>
        <p:spPr>
          <a:xfrm>
            <a:off x="8519656" y="4544292"/>
            <a:ext cx="1625174" cy="600164"/>
          </a:xfrm>
          <a:prstGeom prst="rect">
            <a:avLst/>
          </a:prstGeom>
          <a:noFill/>
        </p:spPr>
        <p:txBody>
          <a:bodyPr wrap="square" rtlCol="0">
            <a:spAutoFit/>
          </a:bodyPr>
          <a:lstStyle/>
          <a:p>
            <a:pPr algn="ctr"/>
            <a:r>
              <a:rPr lang="fr-FR" sz="1100">
                <a:latin typeface="Montserrat "/>
              </a:rPr>
              <a:t>Vous rends invisible des autres pendant 10 secondes</a:t>
            </a:r>
          </a:p>
        </p:txBody>
      </p:sp>
      <p:sp>
        <p:nvSpPr>
          <p:cNvPr id="56" name="ZoneTexte 55">
            <a:extLst>
              <a:ext uri="{FF2B5EF4-FFF2-40B4-BE49-F238E27FC236}">
                <a16:creationId xmlns:a16="http://schemas.microsoft.com/office/drawing/2014/main" id="{F3883530-CDC5-39F8-7416-DAD61E3BBD51}"/>
              </a:ext>
            </a:extLst>
          </p:cNvPr>
          <p:cNvSpPr txBox="1"/>
          <p:nvPr/>
        </p:nvSpPr>
        <p:spPr>
          <a:xfrm>
            <a:off x="10418867" y="4193114"/>
            <a:ext cx="1120820" cy="307777"/>
          </a:xfrm>
          <a:prstGeom prst="rect">
            <a:avLst/>
          </a:prstGeom>
          <a:noFill/>
        </p:spPr>
        <p:txBody>
          <a:bodyPr wrap="none" rtlCol="0">
            <a:spAutoFit/>
          </a:bodyPr>
          <a:lstStyle/>
          <a:p>
            <a:r>
              <a:rPr lang="fr-FR" sz="1400">
                <a:latin typeface="Montserrat SemiBold" panose="00000700000000000000" pitchFamily="50" charset="0"/>
              </a:rPr>
              <a:t>ENCLUME</a:t>
            </a:r>
          </a:p>
        </p:txBody>
      </p:sp>
      <p:sp>
        <p:nvSpPr>
          <p:cNvPr id="57" name="ZoneTexte 56">
            <a:extLst>
              <a:ext uri="{FF2B5EF4-FFF2-40B4-BE49-F238E27FC236}">
                <a16:creationId xmlns:a16="http://schemas.microsoft.com/office/drawing/2014/main" id="{13090699-ECB7-5E8B-4944-490131B84B6D}"/>
              </a:ext>
            </a:extLst>
          </p:cNvPr>
          <p:cNvSpPr txBox="1"/>
          <p:nvPr/>
        </p:nvSpPr>
        <p:spPr>
          <a:xfrm>
            <a:off x="10162571" y="4544292"/>
            <a:ext cx="1625174" cy="938719"/>
          </a:xfrm>
          <a:prstGeom prst="rect">
            <a:avLst/>
          </a:prstGeom>
          <a:noFill/>
        </p:spPr>
        <p:txBody>
          <a:bodyPr wrap="square" rtlCol="0">
            <a:spAutoFit/>
          </a:bodyPr>
          <a:lstStyle/>
          <a:p>
            <a:pPr algn="ctr"/>
            <a:r>
              <a:rPr lang="fr-FR" sz="1100">
                <a:latin typeface="Montserrat "/>
              </a:rPr>
              <a:t>Aide les </a:t>
            </a:r>
            <a:r>
              <a:rPr lang="fr-FR" sz="1100" err="1">
                <a:latin typeface="Montserrat "/>
              </a:rPr>
              <a:t>eCyclistes</a:t>
            </a:r>
            <a:r>
              <a:rPr lang="fr-FR" sz="1100">
                <a:latin typeface="Montserrat "/>
              </a:rPr>
              <a:t> à descendre plus vite (poids accentué) pendant 30 secondes</a:t>
            </a:r>
          </a:p>
        </p:txBody>
      </p:sp>
      <p:sp>
        <p:nvSpPr>
          <p:cNvPr id="25" name="ZoneTexte 24">
            <a:extLst>
              <a:ext uri="{FF2B5EF4-FFF2-40B4-BE49-F238E27FC236}">
                <a16:creationId xmlns:a16="http://schemas.microsoft.com/office/drawing/2014/main" id="{10AE687C-09AF-9BA3-7E5D-F3223A022E13}"/>
              </a:ext>
            </a:extLst>
          </p:cNvPr>
          <p:cNvSpPr txBox="1"/>
          <p:nvPr/>
        </p:nvSpPr>
        <p:spPr>
          <a:xfrm>
            <a:off x="595222" y="963866"/>
            <a:ext cx="11192523" cy="738664"/>
          </a:xfrm>
          <a:prstGeom prst="rect">
            <a:avLst/>
          </a:prstGeom>
          <a:noFill/>
        </p:spPr>
        <p:txBody>
          <a:bodyPr wrap="square" rtlCol="0">
            <a:spAutoFit/>
          </a:bodyPr>
          <a:lstStyle/>
          <a:p>
            <a:r>
              <a:rPr lang="fr-FR" sz="1400">
                <a:latin typeface="Montserrat" panose="00000500000000000000" pitchFamily="50" charset="0"/>
              </a:rPr>
              <a:t>Lorsque tu passes sous une arche du circuit, il se peut qu'une icône apparaisse dans le coin en haut à gauche de ton écran. Cela veut dire que tu as gagné un </a:t>
            </a:r>
            <a:r>
              <a:rPr lang="fr-FR" sz="1400" err="1">
                <a:latin typeface="Montserrat" panose="00000500000000000000" pitchFamily="50" charset="0"/>
              </a:rPr>
              <a:t>PowerUp</a:t>
            </a:r>
            <a:r>
              <a:rPr lang="fr-FR" sz="1400">
                <a:latin typeface="Montserrat" panose="00000500000000000000" pitchFamily="50" charset="0"/>
              </a:rPr>
              <a:t> !</a:t>
            </a:r>
          </a:p>
          <a:p>
            <a:r>
              <a:rPr lang="fr-FR" sz="1400">
                <a:latin typeface="Montserrat" panose="00000500000000000000" pitchFamily="50" charset="0"/>
              </a:rPr>
              <a:t>Les </a:t>
            </a:r>
            <a:r>
              <a:rPr lang="fr-FR" sz="1400" err="1">
                <a:latin typeface="Montserrat" panose="00000500000000000000" pitchFamily="50" charset="0"/>
              </a:rPr>
              <a:t>PowerUps</a:t>
            </a:r>
            <a:r>
              <a:rPr lang="fr-FR" sz="1400">
                <a:latin typeface="Montserrat" panose="00000500000000000000" pitchFamily="50" charset="0"/>
              </a:rPr>
              <a:t> donnent un petit bonus, soit à ta performance soit à ton avatar</a:t>
            </a:r>
          </a:p>
        </p:txBody>
      </p:sp>
    </p:spTree>
    <p:extLst>
      <p:ext uri="{BB962C8B-B14F-4D97-AF65-F5344CB8AC3E}">
        <p14:creationId xmlns:p14="http://schemas.microsoft.com/office/powerpoint/2010/main" val="11761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EBA28F1-6ABA-B4AE-B313-AE93885F97F9}"/>
              </a:ext>
            </a:extLst>
          </p:cNvPr>
          <p:cNvSpPr txBox="1"/>
          <p:nvPr/>
        </p:nvSpPr>
        <p:spPr>
          <a:xfrm>
            <a:off x="595223" y="500330"/>
            <a:ext cx="3656770" cy="369332"/>
          </a:xfrm>
          <a:prstGeom prst="rect">
            <a:avLst/>
          </a:prstGeom>
          <a:noFill/>
        </p:spPr>
        <p:txBody>
          <a:bodyPr wrap="none" rtlCol="0">
            <a:spAutoFit/>
          </a:bodyPr>
          <a:lstStyle/>
          <a:p>
            <a:r>
              <a:rPr lang="fr-FR" dirty="0">
                <a:latin typeface="Montserrat ExtraBold" panose="00000900000000000000" pitchFamily="50" charset="0"/>
              </a:rPr>
              <a:t>Réglementation du matériel</a:t>
            </a:r>
          </a:p>
        </p:txBody>
      </p:sp>
      <p:sp>
        <p:nvSpPr>
          <p:cNvPr id="7" name="ZoneTexte 6">
            <a:extLst>
              <a:ext uri="{FF2B5EF4-FFF2-40B4-BE49-F238E27FC236}">
                <a16:creationId xmlns:a16="http://schemas.microsoft.com/office/drawing/2014/main" id="{AE4C4E35-26BC-5F41-FC32-E19FD2675F00}"/>
              </a:ext>
            </a:extLst>
          </p:cNvPr>
          <p:cNvSpPr txBox="1"/>
          <p:nvPr/>
        </p:nvSpPr>
        <p:spPr>
          <a:xfrm>
            <a:off x="833628" y="1072445"/>
            <a:ext cx="10524744" cy="2893100"/>
          </a:xfrm>
          <a:prstGeom prst="rect">
            <a:avLst/>
          </a:prstGeom>
          <a:noFill/>
        </p:spPr>
        <p:txBody>
          <a:bodyPr wrap="square" rtlCol="0">
            <a:spAutoFit/>
          </a:bodyPr>
          <a:lstStyle/>
          <a:p>
            <a:r>
              <a:rPr lang="en-US" sz="1400" dirty="0">
                <a:latin typeface="Montserrat" panose="00000500000000000000" pitchFamily="50" charset="0"/>
              </a:rPr>
              <a:t>Pendant les </a:t>
            </a:r>
            <a:r>
              <a:rPr lang="fr-FR" sz="1400" dirty="0">
                <a:latin typeface="Montserrat" panose="00000500000000000000" pitchFamily="50" charset="0"/>
              </a:rPr>
              <a:t>événements</a:t>
            </a:r>
            <a:r>
              <a:rPr lang="en-US" sz="1400" dirty="0">
                <a:latin typeface="Montserrat" panose="00000500000000000000" pitchFamily="50" charset="0"/>
              </a:rPr>
              <a:t> de la Coupe de France </a:t>
            </a:r>
            <a:r>
              <a:rPr lang="en-US" sz="1400" dirty="0" err="1">
                <a:latin typeface="Montserrat" panose="00000500000000000000" pitchFamily="50" charset="0"/>
              </a:rPr>
              <a:t>eCycling</a:t>
            </a:r>
            <a:r>
              <a:rPr lang="en-US" sz="1400" dirty="0">
                <a:latin typeface="Montserrat" panose="00000500000000000000" pitchFamily="50" charset="0"/>
              </a:rPr>
              <a:t>, vous devez rouler sur l'un des smart trainers ou vélos suivants. Veuillez noter que si vous utilisez une autre unité, votre résultat sera annulé et vous pourrez être retiré de la course :</a:t>
            </a:r>
          </a:p>
          <a:p>
            <a:endParaRPr lang="en-US" sz="1400" dirty="0">
              <a:latin typeface="Montserrat" panose="00000500000000000000" pitchFamily="50" charset="0"/>
            </a:endParaRPr>
          </a:p>
          <a:p>
            <a:r>
              <a:rPr lang="en-US" sz="1400" b="1" dirty="0">
                <a:latin typeface="Montserrat" panose="00000500000000000000" pitchFamily="50" charset="0"/>
              </a:rPr>
              <a:t>Tacx</a:t>
            </a:r>
            <a:r>
              <a:rPr lang="en-US" sz="1400" dirty="0">
                <a:latin typeface="Montserrat" panose="00000500000000000000" pitchFamily="50" charset="0"/>
              </a:rPr>
              <a:t> : Flux 2Smart, Neo, Neo 2, Neo 2T, Neo Bike, Tacx 3M </a:t>
            </a:r>
          </a:p>
          <a:p>
            <a:r>
              <a:rPr lang="en-US" sz="1400" b="1" dirty="0">
                <a:latin typeface="Montserrat" panose="00000500000000000000" pitchFamily="50" charset="0"/>
              </a:rPr>
              <a:t>Wahoo</a:t>
            </a:r>
            <a:r>
              <a:rPr lang="en-US" sz="1400" dirty="0">
                <a:latin typeface="Montserrat" panose="00000500000000000000" pitchFamily="50" charset="0"/>
              </a:rPr>
              <a:t> : Kickr Core, Kickr v2 (2016), Kickr v3 (2017), Kickr v4 (2018), Kickr v5 (2025), Kickr v6 (2022), Kickr Bike, Kickr Move et Kickr Bike Shift </a:t>
            </a:r>
          </a:p>
          <a:p>
            <a:r>
              <a:rPr lang="en-US" sz="1400" b="1" dirty="0">
                <a:latin typeface="Montserrat" panose="00000500000000000000" pitchFamily="50" charset="0"/>
              </a:rPr>
              <a:t>Elite</a:t>
            </a:r>
            <a:r>
              <a:rPr lang="en-US" sz="1400" dirty="0">
                <a:latin typeface="Montserrat" panose="00000500000000000000" pitchFamily="50" charset="0"/>
              </a:rPr>
              <a:t> : Direto, Direto X, Fuoripista, Suito, Justo, Justo 2</a:t>
            </a:r>
          </a:p>
          <a:p>
            <a:r>
              <a:rPr lang="fr-FR" sz="1400" b="1" dirty="0">
                <a:latin typeface="Montserrat" panose="00000500000000000000" pitchFamily="50" charset="0"/>
              </a:rPr>
              <a:t>Saris</a:t>
            </a:r>
            <a:r>
              <a:rPr lang="fr-FR" sz="1400" dirty="0">
                <a:latin typeface="Montserrat" panose="00000500000000000000" pitchFamily="50" charset="0"/>
              </a:rPr>
              <a:t> : H2, H3, H4</a:t>
            </a:r>
          </a:p>
          <a:p>
            <a:r>
              <a:rPr lang="fr-FR" sz="1400" b="1" dirty="0">
                <a:latin typeface="Montserrat" panose="00000500000000000000" pitchFamily="50" charset="0"/>
              </a:rPr>
              <a:t>Van Rysel </a:t>
            </a:r>
            <a:r>
              <a:rPr lang="fr-FR" sz="1400" dirty="0">
                <a:latin typeface="Montserrat" panose="00000500000000000000" pitchFamily="50" charset="0"/>
              </a:rPr>
              <a:t>: D900, D500</a:t>
            </a:r>
          </a:p>
          <a:p>
            <a:r>
              <a:rPr lang="fr-FR" sz="1400" b="1" dirty="0">
                <a:latin typeface="Montserrat" panose="00000500000000000000" pitchFamily="50" charset="0"/>
              </a:rPr>
              <a:t>Zwift</a:t>
            </a:r>
            <a:r>
              <a:rPr lang="fr-FR" sz="1400" dirty="0">
                <a:latin typeface="Montserrat" panose="00000500000000000000" pitchFamily="50" charset="0"/>
              </a:rPr>
              <a:t> : </a:t>
            </a:r>
            <a:r>
              <a:rPr lang="fr-FR" sz="1400" dirty="0" err="1">
                <a:latin typeface="Montserrat" panose="00000500000000000000" pitchFamily="50" charset="0"/>
              </a:rPr>
              <a:t>ZwiftHub</a:t>
            </a:r>
            <a:endParaRPr lang="fr-FR" sz="1400" dirty="0">
              <a:latin typeface="Montserrat" panose="00000500000000000000" pitchFamily="50" charset="0"/>
            </a:endParaRPr>
          </a:p>
          <a:p>
            <a:endParaRPr lang="fr-FR" sz="1400" dirty="0">
              <a:latin typeface="Montserrat" panose="00000500000000000000" pitchFamily="50" charset="0"/>
            </a:endParaRPr>
          </a:p>
          <a:p>
            <a:r>
              <a:rPr lang="fr-FR" sz="1400" dirty="0">
                <a:latin typeface="Montserrat" panose="00000500000000000000" pitchFamily="50" charset="0"/>
              </a:rPr>
              <a:t>Retrouvez la liste complète dans le règlement officiel.</a:t>
            </a:r>
          </a:p>
        </p:txBody>
      </p:sp>
      <p:grpSp>
        <p:nvGrpSpPr>
          <p:cNvPr id="11" name="Groupe 10">
            <a:extLst>
              <a:ext uri="{FF2B5EF4-FFF2-40B4-BE49-F238E27FC236}">
                <a16:creationId xmlns:a16="http://schemas.microsoft.com/office/drawing/2014/main" id="{FCDE3E23-E7FF-2994-CDA3-199F71CB939C}"/>
              </a:ext>
            </a:extLst>
          </p:cNvPr>
          <p:cNvGrpSpPr/>
          <p:nvPr/>
        </p:nvGrpSpPr>
        <p:grpSpPr>
          <a:xfrm>
            <a:off x="1096808" y="4301002"/>
            <a:ext cx="9998383" cy="954107"/>
            <a:chOff x="1313226" y="4382958"/>
            <a:chExt cx="10206589" cy="954107"/>
          </a:xfrm>
        </p:grpSpPr>
        <p:pic>
          <p:nvPicPr>
            <p:cNvPr id="1026" name="Picture 2" descr="Panneau attention danger picto (REFP735)">
              <a:extLst>
                <a:ext uri="{FF2B5EF4-FFF2-40B4-BE49-F238E27FC236}">
                  <a16:creationId xmlns:a16="http://schemas.microsoft.com/office/drawing/2014/main" id="{99F463C4-88F0-59CE-061D-30252A01D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26" y="4390305"/>
              <a:ext cx="460709" cy="46070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DBDE3C0-E842-367E-9F2D-5D16A9BF0F5C}"/>
                </a:ext>
              </a:extLst>
            </p:cNvPr>
            <p:cNvSpPr txBox="1"/>
            <p:nvPr/>
          </p:nvSpPr>
          <p:spPr>
            <a:xfrm>
              <a:off x="1913802" y="4382958"/>
              <a:ext cx="9606013" cy="954107"/>
            </a:xfrm>
            <a:prstGeom prst="rect">
              <a:avLst/>
            </a:prstGeom>
            <a:noFill/>
          </p:spPr>
          <p:txBody>
            <a:bodyPr wrap="square" rtlCol="0">
              <a:spAutoFit/>
            </a:bodyPr>
            <a:lstStyle/>
            <a:p>
              <a:r>
                <a:rPr lang="fr-FR" sz="1400" b="1" dirty="0">
                  <a:solidFill>
                    <a:srgbClr val="000000"/>
                  </a:solidFill>
                  <a:effectLst/>
                  <a:latin typeface="Montserrat" panose="00000500000000000000" pitchFamily="50" charset="0"/>
                  <a:ea typeface="Times New Roman" panose="02020603050405020304" pitchFamily="18" charset="0"/>
                </a:rPr>
                <a:t>ELITE DRIVO, ELITE DRIVO II</a:t>
              </a:r>
              <a:r>
                <a:rPr lang="fr-FR" sz="1400" dirty="0">
                  <a:solidFill>
                    <a:srgbClr val="000000"/>
                  </a:solidFill>
                  <a:effectLst/>
                  <a:latin typeface="Montserrat" panose="00000500000000000000" pitchFamily="50" charset="0"/>
                  <a:ea typeface="Times New Roman" panose="02020603050405020304" pitchFamily="18" charset="0"/>
                </a:rPr>
                <a:t>, malgré leur précision ne sont pas autorisés (pas de simulation</a:t>
              </a:r>
              <a:r>
                <a:rPr lang="fr-FR" sz="1400" dirty="0">
                  <a:solidFill>
                    <a:srgbClr val="000000"/>
                  </a:solidFill>
                  <a:latin typeface="Montserrat" panose="00000500000000000000" pitchFamily="50" charset="0"/>
                  <a:ea typeface="Times New Roman" panose="02020603050405020304" pitchFamily="18" charset="0"/>
                </a:rPr>
                <a:t> </a:t>
              </a:r>
              <a:r>
                <a:rPr lang="fr-FR" sz="1400" dirty="0">
                  <a:solidFill>
                    <a:srgbClr val="000000"/>
                  </a:solidFill>
                  <a:effectLst/>
                  <a:latin typeface="Montserrat" panose="00000500000000000000" pitchFamily="50" charset="0"/>
                  <a:ea typeface="Times New Roman" panose="02020603050405020304" pitchFamily="18" charset="0"/>
                </a:rPr>
                <a:t>de pente)</a:t>
              </a:r>
            </a:p>
            <a:p>
              <a:endParaRPr lang="fr-FR" sz="1400" dirty="0">
                <a:effectLst/>
                <a:latin typeface="Montserrat" panose="00000500000000000000" pitchFamily="50" charset="0"/>
                <a:ea typeface="Times New Roman" panose="02020603050405020304" pitchFamily="18" charset="0"/>
              </a:endParaRPr>
            </a:p>
            <a:p>
              <a:r>
                <a:rPr lang="fr-FR" sz="1400" dirty="0">
                  <a:effectLst/>
                  <a:latin typeface="Montserrat" panose="00000500000000000000" pitchFamily="50" charset="0"/>
                  <a:ea typeface="Times New Roman" panose="02020603050405020304" pitchFamily="18" charset="0"/>
                </a:rPr>
                <a:t>Les home-trainers qui ont une précision inférieure à 2.5% mais qui ne sont pas direct drive</a:t>
              </a:r>
            </a:p>
            <a:p>
              <a:r>
                <a:rPr lang="fr-FR" sz="1400" dirty="0">
                  <a:effectLst/>
                  <a:latin typeface="Montserrat" panose="00000500000000000000" pitchFamily="50" charset="0"/>
                  <a:ea typeface="Times New Roman" panose="02020603050405020304" pitchFamily="18" charset="0"/>
                </a:rPr>
                <a:t> (système de rouleau avec la roue arrière) ne sont pas autorisés également.</a:t>
              </a:r>
            </a:p>
          </p:txBody>
        </p:sp>
      </p:grpSp>
      <p:cxnSp>
        <p:nvCxnSpPr>
          <p:cNvPr id="10" name="Connecteur droit 9">
            <a:extLst>
              <a:ext uri="{FF2B5EF4-FFF2-40B4-BE49-F238E27FC236}">
                <a16:creationId xmlns:a16="http://schemas.microsoft.com/office/drawing/2014/main" id="{60AFAC4A-3B7D-7585-B9C1-8A51A53196F2}"/>
              </a:ext>
            </a:extLst>
          </p:cNvPr>
          <p:cNvCxnSpPr/>
          <p:nvPr/>
        </p:nvCxnSpPr>
        <p:spPr>
          <a:xfrm>
            <a:off x="749166" y="4077261"/>
            <a:ext cx="106936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C39128A-32A8-A375-D8C5-990385403002}"/>
              </a:ext>
            </a:extLst>
          </p:cNvPr>
          <p:cNvCxnSpPr/>
          <p:nvPr/>
        </p:nvCxnSpPr>
        <p:spPr>
          <a:xfrm>
            <a:off x="749166" y="5409237"/>
            <a:ext cx="106936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DD44A6A2-D707-BC01-55D7-EC3D70136BCB}"/>
              </a:ext>
            </a:extLst>
          </p:cNvPr>
          <p:cNvSpPr txBox="1"/>
          <p:nvPr/>
        </p:nvSpPr>
        <p:spPr>
          <a:xfrm>
            <a:off x="833628" y="5563366"/>
            <a:ext cx="10524744" cy="307777"/>
          </a:xfrm>
          <a:prstGeom prst="rect">
            <a:avLst/>
          </a:prstGeom>
          <a:noFill/>
        </p:spPr>
        <p:txBody>
          <a:bodyPr wrap="square" rtlCol="0">
            <a:spAutoFit/>
          </a:bodyPr>
          <a:lstStyle/>
          <a:p>
            <a:r>
              <a:rPr lang="fr-FR" sz="1400" b="1" dirty="0">
                <a:highlight>
                  <a:srgbClr val="FFFF00"/>
                </a:highlight>
                <a:latin typeface="Montserrat" panose="00000500000000000000" pitchFamily="50" charset="0"/>
              </a:rPr>
              <a:t>Les coureurs doivent obligatoirement utiliser leur smart trainer (ou vélo) comme principale source d'énergie.</a:t>
            </a:r>
            <a:endParaRPr lang="en-US" sz="1400" b="1" dirty="0">
              <a:highlight>
                <a:srgbClr val="FFFF00"/>
              </a:highlight>
              <a:latin typeface="Montserrat" panose="00000500000000000000" pitchFamily="50" charset="0"/>
            </a:endParaRPr>
          </a:p>
        </p:txBody>
      </p:sp>
    </p:spTree>
    <p:extLst>
      <p:ext uri="{BB962C8B-B14F-4D97-AF65-F5344CB8AC3E}">
        <p14:creationId xmlns:p14="http://schemas.microsoft.com/office/powerpoint/2010/main" val="30462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EBA28F1-6ABA-B4AE-B313-AE93885F97F9}"/>
              </a:ext>
            </a:extLst>
          </p:cNvPr>
          <p:cNvSpPr txBox="1"/>
          <p:nvPr/>
        </p:nvSpPr>
        <p:spPr>
          <a:xfrm>
            <a:off x="595223" y="500330"/>
            <a:ext cx="3656770" cy="369332"/>
          </a:xfrm>
          <a:prstGeom prst="rect">
            <a:avLst/>
          </a:prstGeom>
          <a:noFill/>
        </p:spPr>
        <p:txBody>
          <a:bodyPr wrap="none" rtlCol="0">
            <a:spAutoFit/>
          </a:bodyPr>
          <a:lstStyle/>
          <a:p>
            <a:r>
              <a:rPr lang="fr-FR" dirty="0">
                <a:latin typeface="Montserrat ExtraBold" panose="00000900000000000000" pitchFamily="50" charset="0"/>
              </a:rPr>
              <a:t>Réglementation du matériel</a:t>
            </a:r>
          </a:p>
        </p:txBody>
      </p:sp>
      <p:sp>
        <p:nvSpPr>
          <p:cNvPr id="7" name="ZoneTexte 6">
            <a:extLst>
              <a:ext uri="{FF2B5EF4-FFF2-40B4-BE49-F238E27FC236}">
                <a16:creationId xmlns:a16="http://schemas.microsoft.com/office/drawing/2014/main" id="{AE4C4E35-26BC-5F41-FC32-E19FD2675F00}"/>
              </a:ext>
            </a:extLst>
          </p:cNvPr>
          <p:cNvSpPr txBox="1"/>
          <p:nvPr/>
        </p:nvSpPr>
        <p:spPr>
          <a:xfrm>
            <a:off x="833628" y="1072445"/>
            <a:ext cx="10524744" cy="1600438"/>
          </a:xfrm>
          <a:prstGeom prst="rect">
            <a:avLst/>
          </a:prstGeom>
          <a:noFill/>
        </p:spPr>
        <p:txBody>
          <a:bodyPr wrap="square" rtlCol="0">
            <a:spAutoFit/>
          </a:bodyPr>
          <a:lstStyle/>
          <a:p>
            <a:r>
              <a:rPr lang="fr-FR" sz="1400" dirty="0">
                <a:latin typeface="Montserrat" panose="00000500000000000000" pitchFamily="50" charset="0"/>
              </a:rPr>
              <a:t>Au minimum, chaque coureur devra disposer de l'équipement décrit ci-dessous afin de se conformer aux règles et règlements de l'événement et aux exigences de vérification des performances. </a:t>
            </a:r>
          </a:p>
          <a:p>
            <a:endParaRPr lang="fr-FR" sz="1400" dirty="0">
              <a:latin typeface="Montserrat" panose="00000500000000000000" pitchFamily="50" charset="0"/>
            </a:endParaRPr>
          </a:p>
          <a:p>
            <a:r>
              <a:rPr lang="fr-FR" sz="1400" dirty="0">
                <a:latin typeface="Montserrat" panose="00000500000000000000" pitchFamily="50" charset="0"/>
              </a:rPr>
              <a:t>Il est de la responsabilité des coureurs de s'assurer que toutes les données de leurs appareils sont exactes tout au long de la (des) course(s). </a:t>
            </a:r>
          </a:p>
          <a:p>
            <a:endParaRPr lang="fr-FR" sz="1400" dirty="0">
              <a:latin typeface="Montserrat" panose="00000500000000000000" pitchFamily="50" charset="0"/>
            </a:endParaRPr>
          </a:p>
          <a:p>
            <a:r>
              <a:rPr lang="fr-FR" sz="1400" dirty="0">
                <a:latin typeface="Montserrat" panose="00000500000000000000" pitchFamily="50" charset="0"/>
              </a:rPr>
              <a:t>Il est conseillé aux coureurs de tester leur équipement à l'avance afin d'éviter toute surprise de dernière minute !</a:t>
            </a:r>
          </a:p>
        </p:txBody>
      </p:sp>
      <p:sp>
        <p:nvSpPr>
          <p:cNvPr id="2" name="ZoneTexte 1">
            <a:extLst>
              <a:ext uri="{FF2B5EF4-FFF2-40B4-BE49-F238E27FC236}">
                <a16:creationId xmlns:a16="http://schemas.microsoft.com/office/drawing/2014/main" id="{8A44852B-B16E-E5DE-6BC0-00FF3CDA6828}"/>
              </a:ext>
            </a:extLst>
          </p:cNvPr>
          <p:cNvSpPr txBox="1"/>
          <p:nvPr/>
        </p:nvSpPr>
        <p:spPr>
          <a:xfrm>
            <a:off x="1755648" y="2875666"/>
            <a:ext cx="9602724" cy="2462213"/>
          </a:xfrm>
          <a:prstGeom prst="rect">
            <a:avLst/>
          </a:prstGeom>
          <a:noFill/>
        </p:spPr>
        <p:txBody>
          <a:bodyPr wrap="square" rtlCol="0">
            <a:spAutoFit/>
          </a:bodyPr>
          <a:lstStyle/>
          <a:p>
            <a:r>
              <a:rPr lang="fr-FR" sz="1400" b="1" dirty="0">
                <a:latin typeface="Montserrat" panose="00000500000000000000" pitchFamily="50" charset="0"/>
              </a:rPr>
              <a:t>HT</a:t>
            </a:r>
            <a:r>
              <a:rPr lang="fr-FR" sz="1400" dirty="0">
                <a:latin typeface="Montserrat" panose="00000500000000000000" pitchFamily="50" charset="0"/>
              </a:rPr>
              <a:t> - Un home-trainer ou vélo éligible figurant sur la liste de la page précédente.</a:t>
            </a:r>
          </a:p>
          <a:p>
            <a:endParaRPr lang="fr-FR" sz="1400" dirty="0">
              <a:latin typeface="Montserrat" panose="00000500000000000000" pitchFamily="50" charset="0"/>
            </a:endParaRPr>
          </a:p>
          <a:p>
            <a:r>
              <a:rPr lang="fr-FR" sz="1400" b="1" dirty="0">
                <a:latin typeface="Montserrat" panose="00000500000000000000" pitchFamily="50" charset="0"/>
              </a:rPr>
              <a:t>Cadence</a:t>
            </a:r>
            <a:r>
              <a:rPr lang="fr-FR" sz="1400" dirty="0">
                <a:latin typeface="Montserrat" panose="00000500000000000000" pitchFamily="50" charset="0"/>
              </a:rPr>
              <a:t> - il est obligatoire que la cadence soit enregistrée tout au long de la course par votre smart trainer ou votre vélo. </a:t>
            </a:r>
          </a:p>
          <a:p>
            <a:endParaRPr lang="fr-FR" sz="1400" dirty="0">
              <a:latin typeface="Montserrat" panose="00000500000000000000" pitchFamily="50" charset="0"/>
            </a:endParaRPr>
          </a:p>
          <a:p>
            <a:r>
              <a:rPr lang="fr-FR" sz="1400" b="1" dirty="0">
                <a:latin typeface="Montserrat" panose="00000500000000000000" pitchFamily="50" charset="0"/>
              </a:rPr>
              <a:t>Capteur FC </a:t>
            </a:r>
            <a:r>
              <a:rPr lang="fr-FR" sz="1400" dirty="0">
                <a:latin typeface="Montserrat" panose="00000500000000000000" pitchFamily="50" charset="0"/>
              </a:rPr>
              <a:t>- il est obligatoire d'avoir un capteur FC fonctionnel connecté au jeu pendant toute la durée de l'événement.</a:t>
            </a:r>
          </a:p>
          <a:p>
            <a:endParaRPr lang="fr-FR" sz="1400" dirty="0">
              <a:latin typeface="Montserrat" panose="00000500000000000000" pitchFamily="50" charset="0"/>
            </a:endParaRPr>
          </a:p>
          <a:p>
            <a:r>
              <a:rPr lang="fr-FR" sz="1400" b="1" dirty="0">
                <a:latin typeface="Montserrat" panose="00000500000000000000" pitchFamily="50" charset="0"/>
              </a:rPr>
              <a:t>Balance (poids) </a:t>
            </a:r>
            <a:r>
              <a:rPr lang="fr-FR" sz="1400" dirty="0">
                <a:latin typeface="Montserrat" panose="00000500000000000000" pitchFamily="50" charset="0"/>
              </a:rPr>
              <a:t>– Il est obligatoire d’avoir une balance, tous les coureurs devront fournir une vidéo de leur poids avant l’événement. (</a:t>
            </a:r>
            <a:r>
              <a:rPr lang="fr-FR" sz="1400" i="1" dirty="0">
                <a:latin typeface="Montserrat" panose="00000500000000000000" pitchFamily="50" charset="0"/>
              </a:rPr>
              <a:t>Obligatoire avant votre première manche tout groupe confondu. Obligatoire pour toutes les manches pour les athlètes présent dans le Groupe 1</a:t>
            </a:r>
            <a:r>
              <a:rPr lang="fr-FR" sz="1400" dirty="0">
                <a:latin typeface="Montserrat" panose="00000500000000000000" pitchFamily="50" charset="0"/>
              </a:rPr>
              <a:t>)</a:t>
            </a:r>
          </a:p>
        </p:txBody>
      </p:sp>
      <p:pic>
        <p:nvPicPr>
          <p:cNvPr id="4" name="Image 3" descr="Une image contenant noir, obscurité&#10;&#10;Description générée automatiquement">
            <a:extLst>
              <a:ext uri="{FF2B5EF4-FFF2-40B4-BE49-F238E27FC236}">
                <a16:creationId xmlns:a16="http://schemas.microsoft.com/office/drawing/2014/main" id="{BBB1960D-7E16-FAE3-6927-004D0841D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676" y="2874740"/>
            <a:ext cx="329947" cy="329947"/>
          </a:xfrm>
          <a:prstGeom prst="rect">
            <a:avLst/>
          </a:prstGeom>
        </p:spPr>
      </p:pic>
      <p:pic>
        <p:nvPicPr>
          <p:cNvPr id="9" name="Image 8" descr="Une image contenant noir, obscurité&#10;&#10;Description générée automatiquement">
            <a:extLst>
              <a:ext uri="{FF2B5EF4-FFF2-40B4-BE49-F238E27FC236}">
                <a16:creationId xmlns:a16="http://schemas.microsoft.com/office/drawing/2014/main" id="{0DB5A5BA-38C9-A333-F35F-24E9CE19D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679" y="3410712"/>
            <a:ext cx="329946" cy="329946"/>
          </a:xfrm>
          <a:prstGeom prst="rect">
            <a:avLst/>
          </a:prstGeom>
        </p:spPr>
      </p:pic>
      <p:pic>
        <p:nvPicPr>
          <p:cNvPr id="15" name="Image 14" descr="Une image contenant noir, obscurité&#10;&#10;Description générée automatiquement">
            <a:extLst>
              <a:ext uri="{FF2B5EF4-FFF2-40B4-BE49-F238E27FC236}">
                <a16:creationId xmlns:a16="http://schemas.microsoft.com/office/drawing/2014/main" id="{330ED075-D911-742E-8684-86FDF478F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812" y="4015668"/>
            <a:ext cx="437460" cy="437460"/>
          </a:xfrm>
          <a:prstGeom prst="rect">
            <a:avLst/>
          </a:prstGeom>
        </p:spPr>
      </p:pic>
      <p:pic>
        <p:nvPicPr>
          <p:cNvPr id="17" name="Image 16" descr="Une image contenant noir, obscurité&#10;&#10;Description générée automatiquement">
            <a:extLst>
              <a:ext uri="{FF2B5EF4-FFF2-40B4-BE49-F238E27FC236}">
                <a16:creationId xmlns:a16="http://schemas.microsoft.com/office/drawing/2014/main" id="{F7773235-4AD3-D197-3187-006A794D8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676" y="4660391"/>
            <a:ext cx="356311" cy="356311"/>
          </a:xfrm>
          <a:prstGeom prst="rect">
            <a:avLst/>
          </a:prstGeom>
        </p:spPr>
      </p:pic>
    </p:spTree>
    <p:extLst>
      <p:ext uri="{BB962C8B-B14F-4D97-AF65-F5344CB8AC3E}">
        <p14:creationId xmlns:p14="http://schemas.microsoft.com/office/powerpoint/2010/main" val="144362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EBA28F1-6ABA-B4AE-B313-AE93885F97F9}"/>
              </a:ext>
            </a:extLst>
          </p:cNvPr>
          <p:cNvSpPr txBox="1"/>
          <p:nvPr/>
        </p:nvSpPr>
        <p:spPr>
          <a:xfrm>
            <a:off x="595223" y="500330"/>
            <a:ext cx="2868093" cy="369332"/>
          </a:xfrm>
          <a:prstGeom prst="rect">
            <a:avLst/>
          </a:prstGeom>
          <a:noFill/>
        </p:spPr>
        <p:txBody>
          <a:bodyPr wrap="none" rtlCol="0">
            <a:spAutoFit/>
          </a:bodyPr>
          <a:lstStyle/>
          <a:p>
            <a:r>
              <a:rPr lang="fr-FR" dirty="0">
                <a:latin typeface="Montserrat ExtraBold" panose="00000900000000000000" pitchFamily="50" charset="0"/>
              </a:rPr>
              <a:t>Protocole vidéo poids</a:t>
            </a:r>
          </a:p>
        </p:txBody>
      </p:sp>
      <p:sp>
        <p:nvSpPr>
          <p:cNvPr id="7" name="ZoneTexte 6">
            <a:extLst>
              <a:ext uri="{FF2B5EF4-FFF2-40B4-BE49-F238E27FC236}">
                <a16:creationId xmlns:a16="http://schemas.microsoft.com/office/drawing/2014/main" id="{AE4C4E35-26BC-5F41-FC32-E19FD2675F00}"/>
              </a:ext>
            </a:extLst>
          </p:cNvPr>
          <p:cNvSpPr txBox="1"/>
          <p:nvPr/>
        </p:nvSpPr>
        <p:spPr>
          <a:xfrm>
            <a:off x="833628" y="1072445"/>
            <a:ext cx="10524744" cy="4616648"/>
          </a:xfrm>
          <a:prstGeom prst="rect">
            <a:avLst/>
          </a:prstGeom>
          <a:noFill/>
        </p:spPr>
        <p:txBody>
          <a:bodyPr wrap="square" rtlCol="0">
            <a:spAutoFit/>
          </a:bodyPr>
          <a:lstStyle/>
          <a:p>
            <a:r>
              <a:rPr lang="fr-FR" sz="1400" dirty="0">
                <a:latin typeface="Montserrat" panose="00000500000000000000" pitchFamily="50" charset="0"/>
              </a:rPr>
              <a:t>Chaque e-cycliste doit soumettre une vidéo de mesure de son poids en tenue cuissard, maillot. </a:t>
            </a:r>
          </a:p>
          <a:p>
            <a:r>
              <a:rPr lang="fr-FR" sz="1400" dirty="0">
                <a:latin typeface="Montserrat" panose="00000500000000000000" pitchFamily="50" charset="0"/>
              </a:rPr>
              <a:t>La vidéo de poids doit être envoyée au plus tard </a:t>
            </a:r>
            <a:r>
              <a:rPr lang="fr-FR" sz="1400" b="1" dirty="0">
                <a:latin typeface="Montserrat" panose="00000500000000000000" pitchFamily="50" charset="0"/>
              </a:rPr>
              <a:t>deux heures avant le début de l’épreuve</a:t>
            </a:r>
            <a:r>
              <a:rPr lang="fr-FR" sz="1400" dirty="0">
                <a:latin typeface="Montserrat" panose="00000500000000000000" pitchFamily="50" charset="0"/>
              </a:rPr>
              <a:t>. </a:t>
            </a:r>
          </a:p>
          <a:p>
            <a:r>
              <a:rPr lang="fr-FR" sz="1400" dirty="0">
                <a:latin typeface="Montserrat" panose="00000500000000000000" pitchFamily="50" charset="0"/>
              </a:rPr>
              <a:t>Le poids des coureurs doit également être mis à jour en utilisant l’option « mettre à jour son profil » dans le jeu. </a:t>
            </a:r>
          </a:p>
          <a:p>
            <a:r>
              <a:rPr lang="fr-FR" sz="1400" dirty="0">
                <a:latin typeface="Montserrat" panose="00000500000000000000" pitchFamily="50" charset="0"/>
              </a:rPr>
              <a:t>Les poids doivent être saisis exactement comme ils apparaissent sur la balance (au décimal prêt, exemple : 65,6kg).</a:t>
            </a:r>
          </a:p>
          <a:p>
            <a:endParaRPr lang="fr-FR" sz="1400" dirty="0">
              <a:latin typeface="Montserrat" panose="00000500000000000000" pitchFamily="50" charset="0"/>
            </a:endParaRPr>
          </a:p>
          <a:p>
            <a:r>
              <a:rPr lang="fr-FR" sz="1400" b="1" dirty="0">
                <a:latin typeface="Montserrat" panose="00000500000000000000" pitchFamily="50" charset="0"/>
              </a:rPr>
              <a:t>Un objet « lourd » est nécessaire, exemple </a:t>
            </a:r>
            <a:r>
              <a:rPr lang="fr-FR" sz="1400" dirty="0">
                <a:latin typeface="Montserrat" panose="00000500000000000000" pitchFamily="50" charset="0"/>
              </a:rPr>
              <a:t>: altères, pack d’eau, …</a:t>
            </a:r>
          </a:p>
          <a:p>
            <a:pPr marL="285750" indent="-285750">
              <a:buFont typeface="Arial" panose="020B0604020202020204" pitchFamily="34" charset="0"/>
              <a:buChar char="•"/>
            </a:pPr>
            <a:endParaRPr lang="fr-FR" sz="1400" dirty="0">
              <a:latin typeface="Montserrat" panose="00000500000000000000" pitchFamily="50" charset="0"/>
            </a:endParaRPr>
          </a:p>
          <a:p>
            <a:pPr marL="342900" indent="-342900">
              <a:buFont typeface="+mj-lt"/>
              <a:buAutoNum type="arabicPeriod"/>
            </a:pPr>
            <a:r>
              <a:rPr lang="fr-FR" sz="1400" dirty="0">
                <a:latin typeface="Montserrat" panose="00000500000000000000" pitchFamily="50" charset="0"/>
              </a:rPr>
              <a:t>Commencez à enregistrer une vidéo sur n’importe quel appareil ; par exemple votre téléphone portable.</a:t>
            </a:r>
          </a:p>
          <a:p>
            <a:pPr marL="342900" indent="-342900">
              <a:buFont typeface="+mj-lt"/>
              <a:buAutoNum type="arabicPeriod"/>
            </a:pPr>
            <a:r>
              <a:rPr lang="fr-FR" sz="1400" dirty="0">
                <a:latin typeface="Montserrat" panose="00000500000000000000" pitchFamily="50" charset="0"/>
              </a:rPr>
              <a:t>Montrez-vous sur la vidéo. (Il ne doit pas y avoir la possibilité de s’appuyer à côté de vous – table, muret, chaise, meuble, autre…)</a:t>
            </a:r>
          </a:p>
          <a:p>
            <a:pPr marL="342900" indent="-342900">
              <a:buFont typeface="+mj-lt"/>
              <a:buAutoNum type="arabicPeriod"/>
            </a:pPr>
            <a:r>
              <a:rPr lang="fr-FR" sz="1400" dirty="0">
                <a:latin typeface="Montserrat" panose="00000500000000000000" pitchFamily="50" charset="0"/>
              </a:rPr>
              <a:t>Effectuez une recherche internet en direct pour l’heure et la date actuelle (taper sur google « heure et date »). Montrez les résultats obtenus.</a:t>
            </a:r>
          </a:p>
          <a:p>
            <a:pPr marL="342900" indent="-342900">
              <a:buFont typeface="+mj-lt"/>
              <a:buAutoNum type="arabicPeriod"/>
            </a:pPr>
            <a:r>
              <a:rPr lang="fr-FR" sz="1400" dirty="0">
                <a:latin typeface="Montserrat" panose="00000500000000000000" pitchFamily="50" charset="0"/>
              </a:rPr>
              <a:t>Mettre la balance à zéro et montrez la lecture du zéro.</a:t>
            </a:r>
          </a:p>
          <a:p>
            <a:pPr marL="342900" indent="-342900">
              <a:buFont typeface="+mj-lt"/>
              <a:buAutoNum type="arabicPeriod"/>
            </a:pPr>
            <a:r>
              <a:rPr lang="fr-FR" sz="1400" dirty="0">
                <a:latin typeface="Montserrat" panose="00000500000000000000" pitchFamily="50" charset="0"/>
              </a:rPr>
              <a:t>Montrez la partie de l’objet ou des objets indiquant la masse de cet objet. (Par exemple, l’étiquette ou l’impression sur l’objet).</a:t>
            </a:r>
          </a:p>
          <a:p>
            <a:pPr marL="342900" indent="-342900">
              <a:buFont typeface="+mj-lt"/>
              <a:buAutoNum type="arabicPeriod"/>
            </a:pPr>
            <a:r>
              <a:rPr lang="fr-FR" sz="1400" dirty="0">
                <a:latin typeface="Montserrat" panose="00000500000000000000" pitchFamily="50" charset="0"/>
              </a:rPr>
              <a:t>Placez les objets sur la balance, faite un zoom pour que la lecture du poids soit claire sur la vidéo.</a:t>
            </a:r>
          </a:p>
          <a:p>
            <a:pPr marL="342900" indent="-342900">
              <a:buFont typeface="+mj-lt"/>
              <a:buAutoNum type="arabicPeriod"/>
            </a:pPr>
            <a:r>
              <a:rPr lang="fr-FR" sz="1400" dirty="0">
                <a:latin typeface="Montserrat" panose="00000500000000000000" pitchFamily="50" charset="0"/>
              </a:rPr>
              <a:t>Retirez l’objet et montrez la lecture du zéro.</a:t>
            </a:r>
          </a:p>
          <a:p>
            <a:pPr marL="342900" indent="-342900">
              <a:buFont typeface="+mj-lt"/>
              <a:buAutoNum type="arabicPeriod"/>
            </a:pPr>
            <a:r>
              <a:rPr lang="fr-FR" sz="1400" dirty="0">
                <a:latin typeface="Montserrat" panose="00000500000000000000" pitchFamily="50" charset="0"/>
              </a:rPr>
              <a:t>Montez vous-même sur la balance (sans le poids), faite un zoom pour que la lecture soit claire sur la vidéo.</a:t>
            </a:r>
          </a:p>
          <a:p>
            <a:pPr marL="342900" indent="-342900">
              <a:buFont typeface="+mj-lt"/>
              <a:buAutoNum type="arabicPeriod"/>
            </a:pPr>
            <a:r>
              <a:rPr lang="fr-FR" sz="1400" dirty="0">
                <a:latin typeface="Montserrat" panose="00000500000000000000" pitchFamily="50" charset="0"/>
              </a:rPr>
              <a:t>Montez une nouvelle fois sur la balance avec l’objet, faite un zoom pour que la lecture soit claire sur la vidéo.</a:t>
            </a:r>
          </a:p>
          <a:p>
            <a:pPr marL="342900" indent="-342900">
              <a:buFont typeface="+mj-lt"/>
              <a:buAutoNum type="arabicPeriod"/>
            </a:pPr>
            <a:r>
              <a:rPr lang="fr-FR" sz="1400" dirty="0">
                <a:latin typeface="Montserrat" panose="00000500000000000000" pitchFamily="50" charset="0"/>
              </a:rPr>
              <a:t>Retirez-vous et montrez la lecture du zéro. </a:t>
            </a:r>
          </a:p>
          <a:p>
            <a:pPr marL="342900" indent="-342900">
              <a:buFont typeface="+mj-lt"/>
              <a:buAutoNum type="arabicPeriod"/>
            </a:pPr>
            <a:r>
              <a:rPr lang="fr-FR" sz="1400" dirty="0">
                <a:latin typeface="Montserrat" panose="00000500000000000000" pitchFamily="50" charset="0"/>
              </a:rPr>
              <a:t>Arrêtez l’enregistrement.</a:t>
            </a:r>
          </a:p>
        </p:txBody>
      </p:sp>
    </p:spTree>
    <p:extLst>
      <p:ext uri="{BB962C8B-B14F-4D97-AF65-F5344CB8AC3E}">
        <p14:creationId xmlns:p14="http://schemas.microsoft.com/office/powerpoint/2010/main" val="255663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EBA28F1-6ABA-B4AE-B313-AE93885F97F9}"/>
              </a:ext>
            </a:extLst>
          </p:cNvPr>
          <p:cNvSpPr txBox="1"/>
          <p:nvPr/>
        </p:nvSpPr>
        <p:spPr>
          <a:xfrm>
            <a:off x="595223" y="500330"/>
            <a:ext cx="3797835" cy="369332"/>
          </a:xfrm>
          <a:prstGeom prst="rect">
            <a:avLst/>
          </a:prstGeom>
          <a:noFill/>
        </p:spPr>
        <p:txBody>
          <a:bodyPr wrap="none" rtlCol="0">
            <a:spAutoFit/>
          </a:bodyPr>
          <a:lstStyle/>
          <a:p>
            <a:r>
              <a:rPr lang="fr-FR" dirty="0">
                <a:latin typeface="Montserrat ExtraBold" panose="00000900000000000000" pitchFamily="50" charset="0"/>
              </a:rPr>
              <a:t>Avant Course &amp; Après Course</a:t>
            </a:r>
          </a:p>
        </p:txBody>
      </p:sp>
      <p:sp>
        <p:nvSpPr>
          <p:cNvPr id="7" name="ZoneTexte 6">
            <a:extLst>
              <a:ext uri="{FF2B5EF4-FFF2-40B4-BE49-F238E27FC236}">
                <a16:creationId xmlns:a16="http://schemas.microsoft.com/office/drawing/2014/main" id="{AE4C4E35-26BC-5F41-FC32-E19FD2675F00}"/>
              </a:ext>
            </a:extLst>
          </p:cNvPr>
          <p:cNvSpPr txBox="1"/>
          <p:nvPr/>
        </p:nvSpPr>
        <p:spPr>
          <a:xfrm>
            <a:off x="833628" y="1072445"/>
            <a:ext cx="10524744" cy="3108543"/>
          </a:xfrm>
          <a:prstGeom prst="rect">
            <a:avLst/>
          </a:prstGeom>
          <a:noFill/>
        </p:spPr>
        <p:txBody>
          <a:bodyPr wrap="square" rtlCol="0">
            <a:spAutoFit/>
          </a:bodyPr>
          <a:lstStyle/>
          <a:p>
            <a:r>
              <a:rPr lang="fr-FR" sz="1400" dirty="0">
                <a:latin typeface="Montserrat" panose="00000500000000000000" pitchFamily="50" charset="0"/>
              </a:rPr>
              <a:t>Immédiatement avant la course le participant procède au calibrage du home-trainer, du capteur de puissance. </a:t>
            </a:r>
          </a:p>
          <a:p>
            <a:r>
              <a:rPr lang="fr-FR" sz="1400" dirty="0">
                <a:latin typeface="Montserrat" panose="00000500000000000000" pitchFamily="50" charset="0"/>
              </a:rPr>
              <a:t>Il connecte l’ensemble des outils (home-trainer, capteur de puissance, cardiofréquencemètre, etc.)</a:t>
            </a:r>
          </a:p>
          <a:p>
            <a:endParaRPr lang="fr-FR" sz="1400" dirty="0">
              <a:latin typeface="Montserrat" panose="00000500000000000000" pitchFamily="50" charset="0"/>
            </a:endParaRPr>
          </a:p>
          <a:p>
            <a:r>
              <a:rPr lang="fr-FR" sz="1400" dirty="0">
                <a:latin typeface="Montserrat" panose="00000500000000000000" pitchFamily="50" charset="0"/>
              </a:rPr>
              <a:t>Dans le jeu et afin de mieux vous identifier vous devez avoir renseigné votre nom &amp; prénom de cette manière :  NOM / PRENOM [TAG EQUIPE] comme ceci DUPONT ROMAIN [FFC]. Tout autre appellation est proscrite.       </a:t>
            </a:r>
          </a:p>
          <a:p>
            <a:endParaRPr lang="fr-FR" sz="1400" dirty="0">
              <a:latin typeface="Montserrat" panose="00000500000000000000" pitchFamily="50" charset="0"/>
            </a:endParaRPr>
          </a:p>
          <a:p>
            <a:r>
              <a:rPr lang="fr-FR" sz="1400" dirty="0">
                <a:latin typeface="Montserrat" panose="00000500000000000000" pitchFamily="50" charset="0"/>
              </a:rPr>
              <a:t>Le e-cycliste rentre dans le SAS de départ via le </a:t>
            </a:r>
            <a:r>
              <a:rPr lang="fr-FR" sz="1400" dirty="0" err="1">
                <a:latin typeface="Montserrat" panose="00000500000000000000" pitchFamily="50" charset="0"/>
              </a:rPr>
              <a:t>RacePass</a:t>
            </a:r>
            <a:r>
              <a:rPr lang="fr-FR" sz="1400" dirty="0">
                <a:latin typeface="Montserrat" panose="00000500000000000000" pitchFamily="50" charset="0"/>
              </a:rPr>
              <a:t> reçu par l’organisateur avant le départ de course.</a:t>
            </a:r>
          </a:p>
          <a:p>
            <a:endParaRPr lang="fr-FR" sz="1400" dirty="0">
              <a:latin typeface="Montserrat" panose="00000500000000000000" pitchFamily="50" charset="0"/>
            </a:endParaRPr>
          </a:p>
          <a:p>
            <a:r>
              <a:rPr lang="fr-FR" sz="1400" dirty="0">
                <a:latin typeface="Montserrat" panose="00000500000000000000" pitchFamily="50" charset="0"/>
              </a:rPr>
              <a:t>Immédiatement après la course le e-cycliste sauvegarde le fichier ZWIFT en paramètre publique avant de quitter le jeu. </a:t>
            </a:r>
            <a:r>
              <a:rPr lang="fr-FR" sz="1400" b="1" dirty="0">
                <a:latin typeface="Montserrat" panose="00000500000000000000" pitchFamily="50" charset="0"/>
              </a:rPr>
              <a:t>Pour les 3 premiers du Groupe 1</a:t>
            </a:r>
            <a:r>
              <a:rPr lang="fr-FR" sz="1400" dirty="0">
                <a:latin typeface="Montserrat" panose="00000500000000000000" pitchFamily="50" charset="0"/>
              </a:rPr>
              <a:t>, il pourra être demandé de transmettre une seconde source de puissance (via votre compteur GPS), le « DUAL RECORD » est réalisable directement sur le site zwiftpower.com</a:t>
            </a:r>
          </a:p>
          <a:p>
            <a:endParaRPr lang="fr-FR" sz="1400" dirty="0">
              <a:latin typeface="Montserrat" panose="00000500000000000000" pitchFamily="50" charset="0"/>
            </a:endParaRPr>
          </a:p>
          <a:p>
            <a:r>
              <a:rPr lang="fr-FR" sz="1400" dirty="0">
                <a:latin typeface="Montserrat" panose="00000500000000000000" pitchFamily="50" charset="0"/>
              </a:rPr>
              <a:t>Toute demande de renseignements concernant la course doit être adressée à l’adresse électronique suivante </a:t>
            </a:r>
          </a:p>
          <a:p>
            <a:r>
              <a:rPr lang="fr-FR" sz="1400" dirty="0">
                <a:latin typeface="Montserrat" panose="00000500000000000000" pitchFamily="50" charset="0"/>
              </a:rPr>
              <a:t>e-cycling@ffc.fr </a:t>
            </a:r>
          </a:p>
        </p:txBody>
      </p:sp>
    </p:spTree>
    <p:extLst>
      <p:ext uri="{BB962C8B-B14F-4D97-AF65-F5344CB8AC3E}">
        <p14:creationId xmlns:p14="http://schemas.microsoft.com/office/powerpoint/2010/main" val="70592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EE97E77-F6F1-C25E-A883-57E1D1BB7B7E}"/>
              </a:ext>
            </a:extLst>
          </p:cNvPr>
          <p:cNvPicPr>
            <a:picLocks noChangeAspect="1"/>
          </p:cNvPicPr>
          <p:nvPr/>
        </p:nvPicPr>
        <p:blipFill>
          <a:blip r:embed="rId2"/>
          <a:src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E679C92-A54C-ED89-BA2A-571A4B90C902}"/>
              </a:ext>
            </a:extLst>
          </p:cNvPr>
          <p:cNvSpPr txBox="1"/>
          <p:nvPr/>
        </p:nvSpPr>
        <p:spPr>
          <a:xfrm>
            <a:off x="2805740" y="2644170"/>
            <a:ext cx="6580517" cy="1569660"/>
          </a:xfrm>
          <a:prstGeom prst="rect">
            <a:avLst/>
          </a:prstGeom>
          <a:noFill/>
        </p:spPr>
        <p:txBody>
          <a:bodyPr wrap="square" rtlCol="0">
            <a:spAutoFit/>
          </a:bodyPr>
          <a:lstStyle/>
          <a:p>
            <a:pPr algn="ctr"/>
            <a:r>
              <a:rPr lang="fr-FR" sz="4800" dirty="0">
                <a:solidFill>
                  <a:schemeClr val="bg1"/>
                </a:solidFill>
                <a:latin typeface="Montserrat ExtraBold" panose="00000900000000000000" pitchFamily="50" charset="0"/>
              </a:rPr>
              <a:t>INSCRIPTION </a:t>
            </a:r>
          </a:p>
          <a:p>
            <a:pPr algn="ctr"/>
            <a:r>
              <a:rPr lang="fr-FR" sz="4800" dirty="0">
                <a:solidFill>
                  <a:schemeClr val="bg1"/>
                </a:solidFill>
                <a:latin typeface="Montserrat ExtraBold" panose="00000900000000000000" pitchFamily="50" charset="0"/>
              </a:rPr>
              <a:t>GROUPE / POINTS</a:t>
            </a:r>
          </a:p>
        </p:txBody>
      </p:sp>
      <p:pic>
        <p:nvPicPr>
          <p:cNvPr id="6" name="Image 5">
            <a:extLst>
              <a:ext uri="{FF2B5EF4-FFF2-40B4-BE49-F238E27FC236}">
                <a16:creationId xmlns:a16="http://schemas.microsoft.com/office/drawing/2014/main" id="{E171F281-8A85-B381-445D-E18E09D8E6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8059" y="5151319"/>
            <a:ext cx="1435880" cy="769191"/>
          </a:xfrm>
          <a:prstGeom prst="rect">
            <a:avLst/>
          </a:prstGeom>
        </p:spPr>
      </p:pic>
    </p:spTree>
    <p:extLst>
      <p:ext uri="{BB962C8B-B14F-4D97-AF65-F5344CB8AC3E}">
        <p14:creationId xmlns:p14="http://schemas.microsoft.com/office/powerpoint/2010/main" val="217519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F94CFD-6C8E-3484-688A-3D7EDCBF19D8}"/>
              </a:ext>
            </a:extLst>
          </p:cNvPr>
          <p:cNvSpPr txBox="1"/>
          <p:nvPr/>
        </p:nvSpPr>
        <p:spPr>
          <a:xfrm>
            <a:off x="595223" y="500330"/>
            <a:ext cx="1513556" cy="369332"/>
          </a:xfrm>
          <a:prstGeom prst="rect">
            <a:avLst/>
          </a:prstGeom>
          <a:noFill/>
        </p:spPr>
        <p:txBody>
          <a:bodyPr wrap="none" rtlCol="0">
            <a:spAutoFit/>
          </a:bodyPr>
          <a:lstStyle/>
          <a:p>
            <a:r>
              <a:rPr lang="fr-FR" dirty="0">
                <a:latin typeface="Montserrat ExtraBold" panose="00000900000000000000" pitchFamily="50" charset="0"/>
              </a:rPr>
              <a:t>Inscription</a:t>
            </a:r>
          </a:p>
        </p:txBody>
      </p:sp>
      <p:sp>
        <p:nvSpPr>
          <p:cNvPr id="5" name="ZoneTexte 4">
            <a:extLst>
              <a:ext uri="{FF2B5EF4-FFF2-40B4-BE49-F238E27FC236}">
                <a16:creationId xmlns:a16="http://schemas.microsoft.com/office/drawing/2014/main" id="{ADDBD987-E98F-5865-E2F8-1A00A57FBC3A}"/>
              </a:ext>
            </a:extLst>
          </p:cNvPr>
          <p:cNvSpPr txBox="1"/>
          <p:nvPr/>
        </p:nvSpPr>
        <p:spPr>
          <a:xfrm>
            <a:off x="595222" y="869662"/>
            <a:ext cx="10013895" cy="2277547"/>
          </a:xfrm>
          <a:prstGeom prst="rect">
            <a:avLst/>
          </a:prstGeom>
          <a:noFill/>
        </p:spPr>
        <p:txBody>
          <a:bodyPr wrap="square" rtlCol="0">
            <a:spAutoFit/>
          </a:bodyPr>
          <a:lstStyle/>
          <a:p>
            <a:r>
              <a:rPr lang="fr-FR" sz="1400" dirty="0">
                <a:latin typeface="Montserrat" panose="00000500000000000000" pitchFamily="50" charset="0"/>
              </a:rPr>
              <a:t>Sur </a:t>
            </a:r>
            <a:r>
              <a:rPr lang="fr-FR" sz="1400" dirty="0" err="1">
                <a:latin typeface="Montserrat" panose="00000500000000000000" pitchFamily="50" charset="0"/>
              </a:rPr>
              <a:t>Sport’N’Connect</a:t>
            </a:r>
            <a:r>
              <a:rPr lang="fr-FR" sz="1400" dirty="0">
                <a:latin typeface="Montserrat" panose="00000500000000000000" pitchFamily="50" charset="0"/>
              </a:rPr>
              <a:t>:</a:t>
            </a:r>
          </a:p>
          <a:p>
            <a:pPr marL="171450" indent="-171450">
              <a:buFont typeface="Arial" panose="020B0604020202020204" pitchFamily="34" charset="0"/>
              <a:buChar char="•"/>
            </a:pPr>
            <a:r>
              <a:rPr lang="fr-FR" sz="1400" dirty="0">
                <a:latin typeface="Montserrat" panose="00000500000000000000" pitchFamily="50" charset="0"/>
              </a:rPr>
              <a:t>5€ par manche pour les licencié(e)s FFC</a:t>
            </a:r>
          </a:p>
          <a:p>
            <a:pPr marL="171450" indent="-171450">
              <a:buFont typeface="Arial" panose="020B0604020202020204" pitchFamily="34" charset="0"/>
              <a:buChar char="•"/>
            </a:pPr>
            <a:r>
              <a:rPr lang="fr-FR" sz="1400" dirty="0">
                <a:latin typeface="Montserrat" panose="00000500000000000000" pitchFamily="50" charset="0"/>
              </a:rPr>
              <a:t>15 € par manche pour les non-licencié(e)s.</a:t>
            </a:r>
          </a:p>
          <a:p>
            <a:endParaRPr lang="fr-FR" sz="1400" dirty="0">
              <a:latin typeface="Montserrat" panose="00000500000000000000" pitchFamily="50" charset="0"/>
            </a:endParaRPr>
          </a:p>
          <a:p>
            <a:r>
              <a:rPr lang="fr-FR" sz="1400" dirty="0">
                <a:latin typeface="Montserrat" panose="00000500000000000000" pitchFamily="50" charset="0"/>
              </a:rPr>
              <a:t>Conditions pour participer à la Coupe de France eCyclisme :</a:t>
            </a:r>
          </a:p>
          <a:p>
            <a:endParaRPr lang="fr-FR" sz="1400" dirty="0">
              <a:latin typeface="Montserrat" panose="00000500000000000000" pitchFamily="50" charset="0"/>
            </a:endParaRPr>
          </a:p>
          <a:p>
            <a:pPr marL="285750" indent="-285750">
              <a:buFont typeface="Arial" panose="020B0604020202020204" pitchFamily="34" charset="0"/>
              <a:buChar char="•"/>
            </a:pPr>
            <a:r>
              <a:rPr lang="fr-FR" sz="1400" dirty="0">
                <a:latin typeface="Montserrat" panose="00000500000000000000" pitchFamily="50" charset="0"/>
              </a:rPr>
              <a:t>Être licencié FFC ou non-licencié avec certificat médical</a:t>
            </a:r>
          </a:p>
          <a:p>
            <a:pPr marL="285750" indent="-285750">
              <a:buFont typeface="Arial" panose="020B0604020202020204" pitchFamily="34" charset="0"/>
              <a:buChar char="•"/>
            </a:pPr>
            <a:r>
              <a:rPr lang="fr-FR" sz="1400" dirty="0">
                <a:latin typeface="Montserrat" panose="00000500000000000000" pitchFamily="50" charset="0"/>
              </a:rPr>
              <a:t>Être né en </a:t>
            </a:r>
            <a:r>
              <a:rPr lang="fr-FR" sz="1600" dirty="0">
                <a:latin typeface="Montserrat" panose="00000500000000000000" pitchFamily="50" charset="0"/>
              </a:rPr>
              <a:t>2010</a:t>
            </a:r>
            <a:r>
              <a:rPr lang="fr-FR" sz="1400" dirty="0">
                <a:latin typeface="Montserrat" panose="00000500000000000000" pitchFamily="50" charset="0"/>
              </a:rPr>
              <a:t> ou plus (Catégorie u17) (saison 2024/2025)</a:t>
            </a:r>
          </a:p>
          <a:p>
            <a:pPr marL="285750" indent="-285750">
              <a:buFont typeface="Arial" panose="020B0604020202020204" pitchFamily="34" charset="0"/>
              <a:buChar char="•"/>
            </a:pPr>
            <a:r>
              <a:rPr lang="fr-FR" sz="1400" dirty="0">
                <a:latin typeface="Montserrat" panose="00000500000000000000" pitchFamily="50" charset="0"/>
              </a:rPr>
              <a:t>Être inscrit sur Zwiftpower : </a:t>
            </a:r>
            <a:r>
              <a:rPr lang="fr-FR" sz="1400" dirty="0">
                <a:latin typeface="Montserrat" panose="00000500000000000000" pitchFamily="50" charset="0"/>
                <a:hlinkClick r:id="rId2"/>
              </a:rPr>
              <a:t>https://zwiftpower.com/</a:t>
            </a:r>
            <a:r>
              <a:rPr lang="fr-FR" sz="1400" dirty="0">
                <a:latin typeface="Montserrat" panose="00000500000000000000" pitchFamily="50" charset="0"/>
              </a:rPr>
              <a:t> </a:t>
            </a:r>
          </a:p>
          <a:p>
            <a:pPr marL="285750" indent="-285750">
              <a:buFont typeface="Arial" panose="020B0604020202020204" pitchFamily="34" charset="0"/>
              <a:buChar char="•"/>
            </a:pPr>
            <a:r>
              <a:rPr lang="fr-FR" sz="1400" dirty="0">
                <a:latin typeface="Montserrat" panose="00000500000000000000" pitchFamily="50" charset="0"/>
              </a:rPr>
              <a:t>Avoir réalisés minimum 3 courses ZWIFT dans les 3 mois avant la première manche de la Coupe de France.</a:t>
            </a:r>
          </a:p>
        </p:txBody>
      </p:sp>
      <p:sp>
        <p:nvSpPr>
          <p:cNvPr id="8" name="ZoneTexte 7">
            <a:extLst>
              <a:ext uri="{FF2B5EF4-FFF2-40B4-BE49-F238E27FC236}">
                <a16:creationId xmlns:a16="http://schemas.microsoft.com/office/drawing/2014/main" id="{07C24384-46DA-2A8D-183F-07DD26889B1E}"/>
              </a:ext>
            </a:extLst>
          </p:cNvPr>
          <p:cNvSpPr txBox="1"/>
          <p:nvPr/>
        </p:nvSpPr>
        <p:spPr>
          <a:xfrm>
            <a:off x="595222" y="3429000"/>
            <a:ext cx="10799064" cy="2677656"/>
          </a:xfrm>
          <a:prstGeom prst="rect">
            <a:avLst/>
          </a:prstGeom>
          <a:noFill/>
        </p:spPr>
        <p:txBody>
          <a:bodyPr wrap="square" rtlCol="0">
            <a:spAutoFit/>
          </a:bodyPr>
          <a:lstStyle/>
          <a:p>
            <a:pPr algn="l"/>
            <a:r>
              <a:rPr lang="fr-FR" sz="1400" b="1" i="0" dirty="0">
                <a:solidFill>
                  <a:srgbClr val="E03E2D"/>
                </a:solidFill>
                <a:effectLst/>
                <a:latin typeface="Montserrat" panose="00000500000000000000" pitchFamily="50" charset="0"/>
              </a:rPr>
              <a:t>Une inscription sur ZWIFTPOWER est obligatoire pour obtenir votre ZWIFT ID</a:t>
            </a:r>
            <a:endParaRPr lang="fr-FR" sz="1400" b="0" i="0" dirty="0">
              <a:solidFill>
                <a:srgbClr val="000000"/>
              </a:solidFill>
              <a:effectLst/>
              <a:latin typeface="Montserrat" panose="00000500000000000000" pitchFamily="50" charset="0"/>
            </a:endParaRPr>
          </a:p>
          <a:p>
            <a:pPr algn="l"/>
            <a:br>
              <a:rPr lang="fr-FR" sz="1400" dirty="0">
                <a:latin typeface="Montserrat" panose="00000500000000000000" pitchFamily="50" charset="0"/>
              </a:rPr>
            </a:br>
            <a:r>
              <a:rPr lang="fr-FR" sz="1400" i="0" dirty="0">
                <a:effectLst/>
                <a:latin typeface="Montserrat" panose="00000500000000000000" pitchFamily="50" charset="0"/>
              </a:rPr>
              <a:t>Pour obtenir votre ZWIFT ID :</a:t>
            </a:r>
          </a:p>
          <a:p>
            <a:pPr algn="l"/>
            <a:br>
              <a:rPr lang="fr-FR" sz="1400" dirty="0">
                <a:latin typeface="Montserrat" panose="00000500000000000000" pitchFamily="50" charset="0"/>
              </a:rPr>
            </a:br>
            <a:r>
              <a:rPr lang="fr-FR" sz="1400" i="0" dirty="0">
                <a:effectLst/>
                <a:latin typeface="Montserrat" panose="00000500000000000000" pitchFamily="50" charset="0"/>
              </a:rPr>
              <a:t>Vous devez vous inscrire sur </a:t>
            </a:r>
            <a:r>
              <a:rPr lang="fr-FR" sz="1400" i="0" dirty="0" err="1">
                <a:effectLst/>
                <a:latin typeface="Montserrat" panose="00000500000000000000" pitchFamily="50" charset="0"/>
              </a:rPr>
              <a:t>ZwiftPower</a:t>
            </a:r>
            <a:r>
              <a:rPr lang="fr-FR" sz="1400" i="0" dirty="0">
                <a:effectLst/>
                <a:latin typeface="Montserrat" panose="00000500000000000000" pitchFamily="50" charset="0"/>
              </a:rPr>
              <a:t> : https://zwiftpower.com/</a:t>
            </a:r>
            <a:br>
              <a:rPr lang="fr-FR" sz="1400" i="0" dirty="0">
                <a:effectLst/>
                <a:latin typeface="Montserrat" panose="00000500000000000000" pitchFamily="50" charset="0"/>
              </a:rPr>
            </a:br>
            <a:r>
              <a:rPr lang="fr-FR" sz="1400" i="0" dirty="0">
                <a:effectLst/>
                <a:latin typeface="Montserrat" panose="00000500000000000000" pitchFamily="50" charset="0"/>
              </a:rPr>
              <a:t>L'inscription est très rapide il suffit de vous connecter avec vos identifiants Zwift. (Sans votre inscription sur </a:t>
            </a:r>
            <a:r>
              <a:rPr lang="fr-FR" sz="1400" i="0" dirty="0" err="1">
                <a:effectLst/>
                <a:latin typeface="Montserrat" panose="00000500000000000000" pitchFamily="50" charset="0"/>
              </a:rPr>
              <a:t>ZwiftPower</a:t>
            </a:r>
            <a:r>
              <a:rPr lang="fr-FR" sz="1400" i="0" dirty="0">
                <a:effectLst/>
                <a:latin typeface="Montserrat" panose="00000500000000000000" pitchFamily="50" charset="0"/>
              </a:rPr>
              <a:t> vos résultats ne seront pas comptabilisés et vous ne serez pas classé). </a:t>
            </a:r>
          </a:p>
          <a:p>
            <a:pPr algn="l"/>
            <a:br>
              <a:rPr lang="fr-FR" sz="1400" dirty="0">
                <a:latin typeface="Montserrat" panose="00000500000000000000" pitchFamily="50" charset="0"/>
              </a:rPr>
            </a:br>
            <a:r>
              <a:rPr lang="fr-FR" sz="1400" i="0" dirty="0">
                <a:effectLst/>
                <a:latin typeface="Montserrat" panose="00000500000000000000" pitchFamily="50" charset="0"/>
              </a:rPr>
              <a:t>Une fois inscrit sur </a:t>
            </a:r>
            <a:r>
              <a:rPr lang="fr-FR" sz="1400" i="0" dirty="0" err="1">
                <a:effectLst/>
                <a:latin typeface="Montserrat" panose="00000500000000000000" pitchFamily="50" charset="0"/>
              </a:rPr>
              <a:t>ZwiftPower</a:t>
            </a:r>
            <a:r>
              <a:rPr lang="fr-FR" sz="1400" i="0" dirty="0">
                <a:effectLst/>
                <a:latin typeface="Montserrat" panose="00000500000000000000" pitchFamily="50" charset="0"/>
              </a:rPr>
              <a:t>, votre Zwift ID se trouve dans l'URL de votre profil.</a:t>
            </a:r>
            <a:br>
              <a:rPr lang="fr-FR" sz="1400" i="0" dirty="0">
                <a:effectLst/>
                <a:latin typeface="Montserrat" panose="00000500000000000000" pitchFamily="50" charset="0"/>
              </a:rPr>
            </a:br>
            <a:r>
              <a:rPr lang="fr-FR" sz="1400" i="0" dirty="0">
                <a:effectLst/>
                <a:latin typeface="Montserrat" panose="00000500000000000000" pitchFamily="50" charset="0"/>
              </a:rPr>
              <a:t>- Cliquer sur "Profile"</a:t>
            </a:r>
            <a:br>
              <a:rPr lang="fr-FR" sz="1400" i="0" dirty="0">
                <a:effectLst/>
                <a:latin typeface="Montserrat" panose="00000500000000000000" pitchFamily="50" charset="0"/>
              </a:rPr>
            </a:br>
            <a:r>
              <a:rPr lang="fr-FR" sz="1400" i="0" dirty="0">
                <a:effectLst/>
                <a:latin typeface="Montserrat" panose="00000500000000000000" pitchFamily="50" charset="0"/>
              </a:rPr>
              <a:t>- À la fin de votre URL il y a un code, ce code est votre Zwift ID.</a:t>
            </a:r>
          </a:p>
          <a:p>
            <a:endParaRPr lang="fr-FR" sz="1400" dirty="0">
              <a:latin typeface="Montserrat" panose="00000500000000000000" pitchFamily="50" charset="0"/>
            </a:endParaRPr>
          </a:p>
        </p:txBody>
      </p:sp>
      <p:cxnSp>
        <p:nvCxnSpPr>
          <p:cNvPr id="9" name="Connecteur droit 8">
            <a:extLst>
              <a:ext uri="{FF2B5EF4-FFF2-40B4-BE49-F238E27FC236}">
                <a16:creationId xmlns:a16="http://schemas.microsoft.com/office/drawing/2014/main" id="{11D42BEC-BC28-8405-873F-E405F0EAE11F}"/>
              </a:ext>
            </a:extLst>
          </p:cNvPr>
          <p:cNvCxnSpPr/>
          <p:nvPr/>
        </p:nvCxnSpPr>
        <p:spPr>
          <a:xfrm>
            <a:off x="749166" y="3322714"/>
            <a:ext cx="106936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12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ED5A89-396A-7B05-B281-117A38EED4B8}"/>
              </a:ext>
            </a:extLst>
          </p:cNvPr>
          <p:cNvSpPr txBox="1"/>
          <p:nvPr/>
        </p:nvSpPr>
        <p:spPr>
          <a:xfrm>
            <a:off x="595222" y="544127"/>
            <a:ext cx="5607168" cy="369332"/>
          </a:xfrm>
          <a:prstGeom prst="rect">
            <a:avLst/>
          </a:prstGeom>
          <a:noFill/>
        </p:spPr>
        <p:txBody>
          <a:bodyPr wrap="square" rtlCol="0">
            <a:spAutoFit/>
          </a:bodyPr>
          <a:lstStyle/>
          <a:p>
            <a:r>
              <a:rPr lang="fr-FR" dirty="0">
                <a:latin typeface="Montserrat ExtraBold" panose="00000900000000000000" pitchFamily="50" charset="0"/>
              </a:rPr>
              <a:t>Catégorie Référence</a:t>
            </a:r>
          </a:p>
        </p:txBody>
      </p:sp>
      <p:sp>
        <p:nvSpPr>
          <p:cNvPr id="7" name="ZoneTexte 6">
            <a:extLst>
              <a:ext uri="{FF2B5EF4-FFF2-40B4-BE49-F238E27FC236}">
                <a16:creationId xmlns:a16="http://schemas.microsoft.com/office/drawing/2014/main" id="{76D41171-9933-97A6-67E1-4F7060F67FC9}"/>
              </a:ext>
            </a:extLst>
          </p:cNvPr>
          <p:cNvSpPr txBox="1"/>
          <p:nvPr/>
        </p:nvSpPr>
        <p:spPr>
          <a:xfrm>
            <a:off x="595222" y="913459"/>
            <a:ext cx="10706761" cy="1815882"/>
          </a:xfrm>
          <a:prstGeom prst="rect">
            <a:avLst/>
          </a:prstGeom>
          <a:noFill/>
        </p:spPr>
        <p:txBody>
          <a:bodyPr wrap="square" rtlCol="0">
            <a:spAutoFit/>
          </a:bodyPr>
          <a:lstStyle/>
          <a:p>
            <a:r>
              <a:rPr lang="fr-FR" sz="1400" b="1" dirty="0">
                <a:latin typeface="Montserrat" panose="00000500000000000000" pitchFamily="50" charset="0"/>
              </a:rPr>
              <a:t>Men ELITE (ME) </a:t>
            </a:r>
            <a:r>
              <a:rPr lang="fr-FR" sz="1400" dirty="0">
                <a:latin typeface="Montserrat" panose="00000500000000000000" pitchFamily="50" charset="0"/>
              </a:rPr>
              <a:t>: -40 ans</a:t>
            </a:r>
            <a:endParaRPr lang="fr-FR" sz="1400" dirty="0">
              <a:highlight>
                <a:srgbClr val="FFFF00"/>
              </a:highlight>
              <a:latin typeface="Montserrat" panose="00000500000000000000" pitchFamily="50" charset="0"/>
            </a:endParaRPr>
          </a:p>
          <a:p>
            <a:endParaRPr lang="fr-FR" sz="1400" dirty="0">
              <a:latin typeface="Montserrat" panose="00000500000000000000" pitchFamily="50" charset="0"/>
            </a:endParaRPr>
          </a:p>
          <a:p>
            <a:r>
              <a:rPr lang="fr-FR" sz="1400" b="1" dirty="0">
                <a:latin typeface="Montserrat" panose="00000500000000000000" pitchFamily="50" charset="0"/>
              </a:rPr>
              <a:t>Men Catégorie d’âge (MC) </a:t>
            </a:r>
            <a:r>
              <a:rPr lang="fr-FR" sz="1400" dirty="0">
                <a:latin typeface="Montserrat" panose="00000500000000000000" pitchFamily="50" charset="0"/>
              </a:rPr>
              <a:t>: +40 ans</a:t>
            </a:r>
          </a:p>
          <a:p>
            <a:r>
              <a:rPr lang="fr-FR" sz="1400" dirty="0">
                <a:latin typeface="Montserrat" panose="00000500000000000000" pitchFamily="50" charset="0"/>
              </a:rPr>
              <a:t>Un classement pourra être établi par tranche de 5 ans sur la Coupe de France.</a:t>
            </a:r>
          </a:p>
          <a:p>
            <a:endParaRPr lang="fr-FR" sz="1400" dirty="0">
              <a:latin typeface="Montserrat" panose="00000500000000000000" pitchFamily="50" charset="0"/>
            </a:endParaRPr>
          </a:p>
          <a:p>
            <a:r>
              <a:rPr lang="fr-FR" sz="1400" b="1" dirty="0">
                <a:latin typeface="Montserrat" panose="00000500000000000000" pitchFamily="50" charset="0"/>
              </a:rPr>
              <a:t>Men u17/u19 </a:t>
            </a:r>
            <a:r>
              <a:rPr lang="fr-FR" sz="1400" dirty="0">
                <a:latin typeface="Montserrat" panose="00000500000000000000" pitchFamily="50" charset="0"/>
              </a:rPr>
              <a:t>: Selon le nombre un classement u17 et u19 pourra être dissocié.</a:t>
            </a:r>
          </a:p>
          <a:p>
            <a:endParaRPr lang="fr-FR" sz="1400" dirty="0">
              <a:latin typeface="Montserrat" panose="00000500000000000000" pitchFamily="50" charset="0"/>
            </a:endParaRPr>
          </a:p>
          <a:p>
            <a:r>
              <a:rPr lang="fr-FR" sz="1400" b="1" dirty="0">
                <a:latin typeface="Montserrat" panose="00000500000000000000" pitchFamily="50" charset="0"/>
              </a:rPr>
              <a:t>Femme (W)</a:t>
            </a:r>
            <a:r>
              <a:rPr lang="fr-FR" sz="1400" dirty="0">
                <a:latin typeface="Montserrat" panose="00000500000000000000" pitchFamily="50" charset="0"/>
              </a:rPr>
              <a:t> : toute âge confondu à partir de la catégorie U17</a:t>
            </a:r>
          </a:p>
        </p:txBody>
      </p:sp>
      <p:sp>
        <p:nvSpPr>
          <p:cNvPr id="2" name="ZoneTexte 1">
            <a:extLst>
              <a:ext uri="{FF2B5EF4-FFF2-40B4-BE49-F238E27FC236}">
                <a16:creationId xmlns:a16="http://schemas.microsoft.com/office/drawing/2014/main" id="{E1498F8A-E5D4-25D1-A035-04AE8A661CED}"/>
              </a:ext>
            </a:extLst>
          </p:cNvPr>
          <p:cNvSpPr txBox="1"/>
          <p:nvPr/>
        </p:nvSpPr>
        <p:spPr>
          <a:xfrm>
            <a:off x="595222" y="2990215"/>
            <a:ext cx="4814174" cy="369332"/>
          </a:xfrm>
          <a:prstGeom prst="rect">
            <a:avLst/>
          </a:prstGeom>
          <a:noFill/>
        </p:spPr>
        <p:txBody>
          <a:bodyPr wrap="square" rtlCol="0">
            <a:spAutoFit/>
          </a:bodyPr>
          <a:lstStyle/>
          <a:p>
            <a:r>
              <a:rPr lang="fr-FR" dirty="0">
                <a:latin typeface="Montserrat ExtraBold" panose="00000900000000000000" pitchFamily="50" charset="0"/>
              </a:rPr>
              <a:t>Classement Individuel</a:t>
            </a:r>
          </a:p>
        </p:txBody>
      </p:sp>
      <p:sp>
        <p:nvSpPr>
          <p:cNvPr id="3" name="ZoneTexte 2">
            <a:extLst>
              <a:ext uri="{FF2B5EF4-FFF2-40B4-BE49-F238E27FC236}">
                <a16:creationId xmlns:a16="http://schemas.microsoft.com/office/drawing/2014/main" id="{F011498B-E67D-67C9-856A-8AB58486B012}"/>
              </a:ext>
            </a:extLst>
          </p:cNvPr>
          <p:cNvSpPr txBox="1"/>
          <p:nvPr/>
        </p:nvSpPr>
        <p:spPr>
          <a:xfrm>
            <a:off x="595222" y="3297992"/>
            <a:ext cx="4814175" cy="1384995"/>
          </a:xfrm>
          <a:prstGeom prst="rect">
            <a:avLst/>
          </a:prstGeom>
          <a:noFill/>
        </p:spPr>
        <p:txBody>
          <a:bodyPr wrap="square" rtlCol="0">
            <a:spAutoFit/>
          </a:bodyPr>
          <a:lstStyle/>
          <a:p>
            <a:r>
              <a:rPr lang="fr-FR" sz="1400" dirty="0">
                <a:latin typeface="Montserrat" panose="00000500000000000000" pitchFamily="50" charset="0"/>
              </a:rPr>
              <a:t>Le vainqueur de chaque catégorie sera celui ou celle qui aura cumulé le plus de points à l’issue des 5 manches.</a:t>
            </a:r>
          </a:p>
          <a:p>
            <a:endParaRPr lang="fr-FR" sz="1400" dirty="0">
              <a:latin typeface="Montserrat" panose="00000500000000000000" pitchFamily="50" charset="0"/>
            </a:endParaRPr>
          </a:p>
          <a:p>
            <a:r>
              <a:rPr lang="fr-FR" sz="1400" dirty="0">
                <a:latin typeface="Montserrat" panose="00000500000000000000" pitchFamily="50" charset="0"/>
              </a:rPr>
              <a:t>Un classement pourra être établi par tranche de 5 ans sur la Coupe de France. </a:t>
            </a:r>
            <a:r>
              <a:rPr lang="fr-FR" sz="1400" b="1" dirty="0">
                <a:latin typeface="Montserrat" panose="00000500000000000000" pitchFamily="50" charset="0"/>
              </a:rPr>
              <a:t>(pour la Cat MC)</a:t>
            </a:r>
          </a:p>
        </p:txBody>
      </p:sp>
      <p:sp>
        <p:nvSpPr>
          <p:cNvPr id="11" name="ZoneTexte 10">
            <a:extLst>
              <a:ext uri="{FF2B5EF4-FFF2-40B4-BE49-F238E27FC236}">
                <a16:creationId xmlns:a16="http://schemas.microsoft.com/office/drawing/2014/main" id="{8A0871D3-E987-7010-0381-E460EF43D4CC}"/>
              </a:ext>
            </a:extLst>
          </p:cNvPr>
          <p:cNvSpPr txBox="1"/>
          <p:nvPr/>
        </p:nvSpPr>
        <p:spPr>
          <a:xfrm>
            <a:off x="5650029" y="2990215"/>
            <a:ext cx="4814174" cy="369332"/>
          </a:xfrm>
          <a:prstGeom prst="rect">
            <a:avLst/>
          </a:prstGeom>
          <a:noFill/>
        </p:spPr>
        <p:txBody>
          <a:bodyPr wrap="square" rtlCol="0">
            <a:spAutoFit/>
          </a:bodyPr>
          <a:lstStyle/>
          <a:p>
            <a:r>
              <a:rPr lang="fr-FR" dirty="0">
                <a:latin typeface="Montserrat ExtraBold" panose="00000900000000000000" pitchFamily="50" charset="0"/>
              </a:rPr>
              <a:t>Classement par équipe</a:t>
            </a:r>
          </a:p>
        </p:txBody>
      </p:sp>
      <p:sp>
        <p:nvSpPr>
          <p:cNvPr id="12" name="ZoneTexte 11">
            <a:extLst>
              <a:ext uri="{FF2B5EF4-FFF2-40B4-BE49-F238E27FC236}">
                <a16:creationId xmlns:a16="http://schemas.microsoft.com/office/drawing/2014/main" id="{CFC93610-C864-3A50-8080-2952871BC783}"/>
              </a:ext>
            </a:extLst>
          </p:cNvPr>
          <p:cNvSpPr txBox="1"/>
          <p:nvPr/>
        </p:nvSpPr>
        <p:spPr>
          <a:xfrm>
            <a:off x="5650029" y="3336157"/>
            <a:ext cx="6109155" cy="1600438"/>
          </a:xfrm>
          <a:prstGeom prst="rect">
            <a:avLst/>
          </a:prstGeom>
          <a:noFill/>
        </p:spPr>
        <p:txBody>
          <a:bodyPr wrap="square" rtlCol="0">
            <a:spAutoFit/>
          </a:bodyPr>
          <a:lstStyle/>
          <a:p>
            <a:pPr marL="285750" indent="-285750">
              <a:buFont typeface="Arial" panose="020B0604020202020204" pitchFamily="34" charset="0"/>
              <a:buChar char="•"/>
            </a:pPr>
            <a:r>
              <a:rPr lang="fr-FR" sz="1400" dirty="0">
                <a:latin typeface="Montserrat" panose="00000500000000000000" pitchFamily="50" charset="0"/>
              </a:rPr>
              <a:t>Pour intégrer le classement par équipe seront pris en compte les 3 meilleurs scoreurs du club toute catégorie confondue. </a:t>
            </a:r>
            <a:r>
              <a:rPr lang="fr-FR" sz="1400" i="1" dirty="0">
                <a:latin typeface="Montserrat" panose="00000500000000000000" pitchFamily="50" charset="0"/>
              </a:rPr>
              <a:t>(Homme : ME, MC, u17/19 et Femme)</a:t>
            </a:r>
          </a:p>
          <a:p>
            <a:endParaRPr lang="fr-FR" sz="1400" dirty="0">
              <a:latin typeface="Montserrat" panose="00000500000000000000" pitchFamily="50" charset="0"/>
            </a:endParaRPr>
          </a:p>
          <a:p>
            <a:pPr marL="285750" indent="-285750">
              <a:buFont typeface="Arial" panose="020B0604020202020204" pitchFamily="34" charset="0"/>
              <a:buChar char="•"/>
            </a:pPr>
            <a:r>
              <a:rPr lang="fr-FR" sz="1400" dirty="0">
                <a:latin typeface="Montserrat" panose="00000500000000000000" pitchFamily="50" charset="0"/>
              </a:rPr>
              <a:t>Un bonus de 100 pts par femme et en complément de la place.</a:t>
            </a:r>
          </a:p>
          <a:p>
            <a:r>
              <a:rPr lang="fr-FR" sz="1400" b="1" dirty="0">
                <a:latin typeface="Montserrat" panose="00000500000000000000" pitchFamily="50" charset="0"/>
              </a:rPr>
              <a:t>Exemple : </a:t>
            </a:r>
            <a:r>
              <a:rPr lang="fr-FR" sz="1400" dirty="0">
                <a:latin typeface="Montserrat" panose="00000500000000000000" pitchFamily="50" charset="0"/>
              </a:rPr>
              <a:t>145 points (place homme 1) + 122 points (place homme 2) + 35 pts  (place femme 1) + 100 points bonus femmes</a:t>
            </a:r>
          </a:p>
        </p:txBody>
      </p:sp>
    </p:spTree>
    <p:extLst>
      <p:ext uri="{BB962C8B-B14F-4D97-AF65-F5344CB8AC3E}">
        <p14:creationId xmlns:p14="http://schemas.microsoft.com/office/powerpoint/2010/main" val="952771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432914-3d73-4270-84a6-73998b7a75ea" xsi:nil="true"/>
    <lcf76f155ced4ddcb4097134ff3c332f xmlns="eedad02d-9e64-4bce-a243-dcb93de0a84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31FF2A2E35E47984BEBBB30D253BD" ma:contentTypeVersion="18" ma:contentTypeDescription="Crée un document." ma:contentTypeScope="" ma:versionID="be9fa10533fe6ad2f2a8c22f39f65aa5">
  <xsd:schema xmlns:xsd="http://www.w3.org/2001/XMLSchema" xmlns:xs="http://www.w3.org/2001/XMLSchema" xmlns:p="http://schemas.microsoft.com/office/2006/metadata/properties" xmlns:ns2="eedad02d-9e64-4bce-a243-dcb93de0a842" xmlns:ns3="ba432914-3d73-4270-84a6-73998b7a75ea" targetNamespace="http://schemas.microsoft.com/office/2006/metadata/properties" ma:root="true" ma:fieldsID="07cc1ecf6f244032cfdb9dcb7e6e0147" ns2:_="" ns3:_="">
    <xsd:import namespace="eedad02d-9e64-4bce-a243-dcb93de0a842"/>
    <xsd:import namespace="ba432914-3d73-4270-84a6-73998b7a75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ad02d-9e64-4bce-a243-dcb93de0a8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280fcc5-292e-4434-b62d-1fa613362d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432914-3d73-4270-84a6-73998b7a75ea"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c4d5175-3c85-4b58-a16a-ce94e649ba66}" ma:internalName="TaxCatchAll" ma:showField="CatchAllData" ma:web="ba432914-3d73-4270-84a6-73998b7a7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F38D5-81F8-47C3-B9A9-DC161343034C}">
  <ds:schemaRefs>
    <ds:schemaRef ds:uri="http://schemas.microsoft.com/sharepoint/v3/contenttype/forms"/>
  </ds:schemaRefs>
</ds:datastoreItem>
</file>

<file path=customXml/itemProps2.xml><?xml version="1.0" encoding="utf-8"?>
<ds:datastoreItem xmlns:ds="http://schemas.openxmlformats.org/officeDocument/2006/customXml" ds:itemID="{4CA7880E-1564-42D5-9097-5814883BC877}">
  <ds:schemaRefs>
    <ds:schemaRef ds:uri="http://schemas.microsoft.com/office/2006/metadata/properties"/>
    <ds:schemaRef ds:uri="http://schemas.microsoft.com/office/infopath/2007/PartnerControls"/>
    <ds:schemaRef ds:uri="ba432914-3d73-4270-84a6-73998b7a75ea"/>
    <ds:schemaRef ds:uri="eedad02d-9e64-4bce-a243-dcb93de0a842"/>
  </ds:schemaRefs>
</ds:datastoreItem>
</file>

<file path=customXml/itemProps3.xml><?xml version="1.0" encoding="utf-8"?>
<ds:datastoreItem xmlns:ds="http://schemas.openxmlformats.org/officeDocument/2006/customXml" ds:itemID="{E5DED683-2028-49D3-9099-DDE779B0C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dad02d-9e64-4bce-a243-dcb93de0a842"/>
    <ds:schemaRef ds:uri="ba432914-3d73-4270-84a6-73998b7a7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715</TotalTime>
  <Words>2881</Words>
  <Application>Microsoft Office PowerPoint</Application>
  <PresentationFormat>Grand écran</PresentationFormat>
  <Paragraphs>433</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Aptos</vt:lpstr>
      <vt:lpstr>Arial</vt:lpstr>
      <vt:lpstr>Calibri</vt:lpstr>
      <vt:lpstr>Montserrat</vt:lpstr>
      <vt:lpstr>Montserrat </vt:lpstr>
      <vt:lpstr>Montserrat ExtraBold</vt:lpstr>
      <vt:lpstr>Montserrat SemiBold</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Malbreil</dc:creator>
  <cp:lastModifiedBy>Romain Malbreil</cp:lastModifiedBy>
  <cp:revision>22</cp:revision>
  <dcterms:created xsi:type="dcterms:W3CDTF">2022-07-20T18:04:53Z</dcterms:created>
  <dcterms:modified xsi:type="dcterms:W3CDTF">2024-09-18T09:43:06Z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0x010100B8A31FF2A2E35E47984BEBBB30D253BD</vt:lpwstr>
  </property>
  <property fmtid="{D5CDD505-2E9C-101B-9397-08002B2CF9AE}" pid="3" name="MediaServiceImageTags">
    <vt:lpwstr/>
  </property>
</Properties>
</file>